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sldIdLst>
    <p:sldId id="256" r:id="rId5"/>
    <p:sldId id="257" r:id="rId6"/>
    <p:sldId id="295" r:id="rId7"/>
    <p:sldId id="296" r:id="rId8"/>
    <p:sldId id="297" r:id="rId9"/>
    <p:sldId id="298" r:id="rId10"/>
    <p:sldId id="286" r:id="rId11"/>
    <p:sldId id="283" r:id="rId12"/>
    <p:sldId id="287" r:id="rId13"/>
    <p:sldId id="300" r:id="rId14"/>
    <p:sldId id="301" r:id="rId15"/>
    <p:sldId id="299" r:id="rId16"/>
    <p:sldId id="271" r:id="rId17"/>
    <p:sldId id="270" r:id="rId18"/>
    <p:sldId id="293" r:id="rId19"/>
    <p:sldId id="273" r:id="rId20"/>
    <p:sldId id="259" r:id="rId21"/>
    <p:sldId id="272" r:id="rId22"/>
    <p:sldId id="275" r:id="rId23"/>
    <p:sldId id="278" r:id="rId24"/>
    <p:sldId id="289" r:id="rId25"/>
    <p:sldId id="277" r:id="rId26"/>
    <p:sldId id="279" r:id="rId27"/>
    <p:sldId id="280" r:id="rId28"/>
    <p:sldId id="281" r:id="rId29"/>
    <p:sldId id="282"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31" autoAdjust="0"/>
  </p:normalViewPr>
  <p:slideViewPr>
    <p:cSldViewPr snapToGrid="0">
      <p:cViewPr varScale="1">
        <p:scale>
          <a:sx n="94" d="100"/>
          <a:sy n="94" d="100"/>
        </p:scale>
        <p:origin x="110" y="182"/>
      </p:cViewPr>
      <p:guideLst/>
    </p:cSldViewPr>
  </p:slideViewPr>
  <p:outlineViewPr>
    <p:cViewPr>
      <p:scale>
        <a:sx n="33" d="100"/>
        <a:sy n="33" d="100"/>
      </p:scale>
      <p:origin x="0" y="-252"/>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ZA" smtClean="0"/>
              <a:t>2018/09/19</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ZA" smtClean="0"/>
              <a:t>‹#›</a:t>
            </a:fld>
            <a:endParaRPr lang="en-ZA" dirty="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45AC3A-7D9B-423E-A2BF-B883C9B2D241}"/>
              </a:ext>
            </a:extLst>
          </p:cNvPr>
          <p:cNvPicPr>
            <a:picLocks/>
          </p:cNvPicPr>
          <p:nvPr userDrawn="1"/>
        </p:nvPicPr>
        <p:blipFill rotWithShape="1">
          <a:blip r:embed="rId2" cstate="screen">
            <a:duotone>
              <a:prstClr val="black"/>
              <a:schemeClr val="tx2">
                <a:tint val="45000"/>
                <a:satMod val="400000"/>
              </a:schemeClr>
            </a:duotone>
            <a:extLst>
              <a:ext uri="{28A0092B-C50C-407E-A947-70E740481C1C}">
                <a14:useLocalDpi xmlns:a14="http://schemas.microsoft.com/office/drawing/2010/main"/>
              </a:ext>
            </a:extLst>
          </a:blip>
          <a:srcRect b="-15"/>
          <a:stretch/>
        </p:blipFill>
        <p:spPr>
          <a:xfrm>
            <a:off x="7801452" y="1"/>
            <a:ext cx="4389120" cy="6675120"/>
          </a:xfrm>
          <a:prstGeom prst="rect">
            <a:avLst/>
          </a:prstGeom>
        </p:spPr>
      </p:pic>
      <p:sp>
        <p:nvSpPr>
          <p:cNvPr id="5" name="Rectangle 4">
            <a:extLst>
              <a:ext uri="{FF2B5EF4-FFF2-40B4-BE49-F238E27FC236}">
                <a16:creationId xmlns:a16="http://schemas.microsoft.com/office/drawing/2014/main" id="{C7524B29-B525-4E47-862B-FD57B403D539}"/>
              </a:ext>
            </a:extLst>
          </p:cNvPr>
          <p:cNvSpPr/>
          <p:nvPr userDrawn="1"/>
        </p:nvSpPr>
        <p:spPr>
          <a:xfrm>
            <a:off x="7804351" y="1"/>
            <a:ext cx="4386221" cy="667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11284" y="1"/>
            <a:ext cx="7815636" cy="6677022"/>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1" name="Rectangle 10">
            <a:extLst>
              <a:ext uri="{FF2B5EF4-FFF2-40B4-BE49-F238E27FC236}">
                <a16:creationId xmlns:a16="http://schemas.microsoft.com/office/drawing/2014/main" id="{F94C333A-735B-44F8-99E4-E73D8172DE35}"/>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CC69AA83-848B-4DFD-A644-A5D9CEFF95E3}"/>
              </a:ext>
            </a:extLst>
          </p:cNvPr>
          <p:cNvSpPr/>
          <p:nvPr userDrawn="1"/>
        </p:nvSpPr>
        <p:spPr>
          <a:xfrm>
            <a:off x="7804351" y="6678000"/>
            <a:ext cx="4224295"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ZA" sz="1000" noProof="1">
              <a:latin typeface="Tw Cen MT" panose="020B0602020104020603" pitchFamily="34" charset="0"/>
            </a:endParaRPr>
          </a:p>
        </p:txBody>
      </p:sp>
      <p:sp>
        <p:nvSpPr>
          <p:cNvPr id="15" name="Slide Number Placeholder 5">
            <a:extLst>
              <a:ext uri="{FF2B5EF4-FFF2-40B4-BE49-F238E27FC236}">
                <a16:creationId xmlns:a16="http://schemas.microsoft.com/office/drawing/2014/main" id="{42880EF2-ACF9-4D66-99FF-99CB3F61BE99}"/>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dirty="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p:nvPr>
        </p:nvSpPr>
        <p:spPr>
          <a:xfrm>
            <a:off x="8073392" y="1962149"/>
            <a:ext cx="3759807" cy="1547813"/>
          </a:xfrm>
        </p:spPr>
        <p:txBody>
          <a:bodyPr anchor="b"/>
          <a:lstStyle>
            <a:lvl1pPr algn="l">
              <a:lnSpc>
                <a:spcPts val="4000"/>
              </a:lnSpc>
              <a:defRPr sz="4800" spc="-150">
                <a:solidFill>
                  <a:schemeClr val="bg1"/>
                </a:solidFill>
              </a:defRPr>
            </a:lvl1pPr>
          </a:lstStyle>
          <a:p>
            <a:r>
              <a:rPr lang="en-US" dirty="0"/>
              <a:t>Click to edit Master title style</a:t>
            </a:r>
            <a:endParaRPr lang="en-ZA" dirty="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8073391" y="3602038"/>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Graphic 11">
            <a:extLst>
              <a:ext uri="{FF2B5EF4-FFF2-40B4-BE49-F238E27FC236}">
                <a16:creationId xmlns:a16="http://schemas.microsoft.com/office/drawing/2014/main" id="{54BAE1D8-3DF8-48CA-92C4-2E2064E4A3C5}"/>
              </a:ext>
            </a:extLst>
          </p:cNvPr>
          <p:cNvSpPr/>
          <p:nvPr userDrawn="1"/>
        </p:nvSpPr>
        <p:spPr>
          <a:xfrm>
            <a:off x="8776606" y="3981146"/>
            <a:ext cx="3413965" cy="2695876"/>
          </a:xfrm>
          <a:custGeom>
            <a:avLst/>
            <a:gdLst>
              <a:gd name="connsiteX0" fmla="*/ 4121944 w 4124325"/>
              <a:gd name="connsiteY0" fmla="*/ 1555076 h 3257550"/>
              <a:gd name="connsiteX1" fmla="*/ 4118134 w 4124325"/>
              <a:gd name="connsiteY1" fmla="*/ 1533169 h 3257550"/>
              <a:gd name="connsiteX2" fmla="*/ 2782729 w 4124325"/>
              <a:gd name="connsiteY2" fmla="*/ 39649 h 3257550"/>
              <a:gd name="connsiteX3" fmla="*/ 2108359 w 4124325"/>
              <a:gd name="connsiteY3" fmla="*/ 2436139 h 3257550"/>
              <a:gd name="connsiteX4" fmla="*/ 1262539 w 4124325"/>
              <a:gd name="connsiteY4" fmla="*/ 1310284 h 3257550"/>
              <a:gd name="connsiteX5" fmla="*/ 717709 w 4124325"/>
              <a:gd name="connsiteY5" fmla="*/ 2358986 h 3257550"/>
              <a:gd name="connsiteX6" fmla="*/ 7144 w 4124325"/>
              <a:gd name="connsiteY6" fmla="*/ 3257194 h 3257550"/>
              <a:gd name="connsiteX7" fmla="*/ 4075271 w 4124325"/>
              <a:gd name="connsiteY7" fmla="*/ 3257194 h 3257550"/>
              <a:gd name="connsiteX8" fmla="*/ 4122896 w 4124325"/>
              <a:gd name="connsiteY8" fmla="*/ 3201949 h 3257550"/>
              <a:gd name="connsiteX9" fmla="*/ 4122896 w 4124325"/>
              <a:gd name="connsiteY9" fmla="*/ 1555076 h 3257550"/>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068127 w 4207192"/>
              <a:gd name="connsiteY9" fmla="*/ 3250050 h 3286245"/>
              <a:gd name="connsiteX10" fmla="*/ 4207192 w 4207192"/>
              <a:gd name="connsiteY10" fmla="*/ 3286245 h 3286245"/>
              <a:gd name="connsiteX0" fmla="*/ 4115752 w 4207192"/>
              <a:gd name="connsiteY0" fmla="*/ 3194805 h 3286245"/>
              <a:gd name="connsiteX1" fmla="*/ 4115752 w 4207192"/>
              <a:gd name="connsiteY1" fmla="*/ 1547932 h 3286245"/>
              <a:gd name="connsiteX2" fmla="*/ 4114800 w 4207192"/>
              <a:gd name="connsiteY2" fmla="*/ 1547932 h 3286245"/>
              <a:gd name="connsiteX3" fmla="*/ 4110990 w 4207192"/>
              <a:gd name="connsiteY3" fmla="*/ 1526025 h 3286245"/>
              <a:gd name="connsiteX4" fmla="*/ 2775585 w 4207192"/>
              <a:gd name="connsiteY4" fmla="*/ 32505 h 3286245"/>
              <a:gd name="connsiteX5" fmla="*/ 2101215 w 4207192"/>
              <a:gd name="connsiteY5" fmla="*/ 2428995 h 3286245"/>
              <a:gd name="connsiteX6" fmla="*/ 1255395 w 4207192"/>
              <a:gd name="connsiteY6" fmla="*/ 1303140 h 3286245"/>
              <a:gd name="connsiteX7" fmla="*/ 710565 w 4207192"/>
              <a:gd name="connsiteY7" fmla="*/ 2351842 h 3286245"/>
              <a:gd name="connsiteX8" fmla="*/ 0 w 4207192"/>
              <a:gd name="connsiteY8" fmla="*/ 3250050 h 3286245"/>
              <a:gd name="connsiteX9" fmla="*/ 4207192 w 4207192"/>
              <a:gd name="connsiteY9" fmla="*/ 3286245 h 3286245"/>
              <a:gd name="connsiteX0" fmla="*/ 4115752 w 4115752"/>
              <a:gd name="connsiteY0" fmla="*/ 3194805 h 3250050"/>
              <a:gd name="connsiteX1" fmla="*/ 4115752 w 4115752"/>
              <a:gd name="connsiteY1" fmla="*/ 1547932 h 3250050"/>
              <a:gd name="connsiteX2" fmla="*/ 4114800 w 4115752"/>
              <a:gd name="connsiteY2" fmla="*/ 1547932 h 3250050"/>
              <a:gd name="connsiteX3" fmla="*/ 4110990 w 4115752"/>
              <a:gd name="connsiteY3" fmla="*/ 1526025 h 3250050"/>
              <a:gd name="connsiteX4" fmla="*/ 2775585 w 4115752"/>
              <a:gd name="connsiteY4" fmla="*/ 32505 h 3250050"/>
              <a:gd name="connsiteX5" fmla="*/ 2101215 w 4115752"/>
              <a:gd name="connsiteY5" fmla="*/ 2428995 h 3250050"/>
              <a:gd name="connsiteX6" fmla="*/ 1255395 w 4115752"/>
              <a:gd name="connsiteY6" fmla="*/ 1303140 h 3250050"/>
              <a:gd name="connsiteX7" fmla="*/ 710565 w 4115752"/>
              <a:gd name="connsiteY7" fmla="*/ 2351842 h 3250050"/>
              <a:gd name="connsiteX8" fmla="*/ 0 w 4115752"/>
              <a:gd name="connsiteY8" fmla="*/ 3250050 h 3250050"/>
              <a:gd name="connsiteX0" fmla="*/ 4115752 w 4115752"/>
              <a:gd name="connsiteY0" fmla="*/ 1547932 h 3250050"/>
              <a:gd name="connsiteX1" fmla="*/ 4114800 w 4115752"/>
              <a:gd name="connsiteY1" fmla="*/ 1547932 h 3250050"/>
              <a:gd name="connsiteX2" fmla="*/ 4110990 w 4115752"/>
              <a:gd name="connsiteY2" fmla="*/ 1526025 h 3250050"/>
              <a:gd name="connsiteX3" fmla="*/ 2775585 w 4115752"/>
              <a:gd name="connsiteY3" fmla="*/ 32505 h 3250050"/>
              <a:gd name="connsiteX4" fmla="*/ 2101215 w 4115752"/>
              <a:gd name="connsiteY4" fmla="*/ 2428995 h 3250050"/>
              <a:gd name="connsiteX5" fmla="*/ 1255395 w 4115752"/>
              <a:gd name="connsiteY5" fmla="*/ 1303140 h 3250050"/>
              <a:gd name="connsiteX6" fmla="*/ 710565 w 4115752"/>
              <a:gd name="connsiteY6" fmla="*/ 2351842 h 3250050"/>
              <a:gd name="connsiteX7" fmla="*/ 0 w 4115752"/>
              <a:gd name="connsiteY7" fmla="*/ 3250050 h 325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5752" h="3250050">
                <a:moveTo>
                  <a:pt x="4115752" y="1547932"/>
                </a:moveTo>
                <a:lnTo>
                  <a:pt x="4114800" y="1547932"/>
                </a:lnTo>
                <a:cubicBezTo>
                  <a:pt x="4114800" y="1540312"/>
                  <a:pt x="4113847" y="1532692"/>
                  <a:pt x="4110990" y="1526025"/>
                </a:cubicBezTo>
                <a:cubicBezTo>
                  <a:pt x="4060507" y="1391722"/>
                  <a:pt x="3224212" y="-249435"/>
                  <a:pt x="2775585" y="32505"/>
                </a:cubicBezTo>
                <a:cubicBezTo>
                  <a:pt x="2375535" y="283965"/>
                  <a:pt x="2629852" y="2428995"/>
                  <a:pt x="2101215" y="2428995"/>
                </a:cubicBezTo>
                <a:cubicBezTo>
                  <a:pt x="1784985" y="2428995"/>
                  <a:pt x="1670685" y="1303140"/>
                  <a:pt x="1255395" y="1303140"/>
                </a:cubicBezTo>
                <a:cubicBezTo>
                  <a:pt x="1037272" y="1303140"/>
                  <a:pt x="710565" y="1554600"/>
                  <a:pt x="710565" y="2351842"/>
                </a:cubicBezTo>
                <a:cubicBezTo>
                  <a:pt x="710565" y="3149085"/>
                  <a:pt x="0" y="3250050"/>
                  <a:pt x="0" y="3250050"/>
                </a:cubicBezTo>
              </a:path>
            </a:pathLst>
          </a:custGeom>
          <a:noFill/>
          <a:ln w="9525" cap="flat">
            <a:solidFill>
              <a:schemeClr val="bg1"/>
            </a:solidFill>
            <a:prstDash val="dash"/>
            <a:miter/>
          </a:ln>
        </p:spPr>
        <p:txBody>
          <a:bodyPr rtlCol="0" anchor="ctr"/>
          <a:lstStyle/>
          <a:p>
            <a:endParaRPr lang="en-ZA" dirty="0"/>
          </a:p>
        </p:txBody>
      </p:sp>
      <p:sp>
        <p:nvSpPr>
          <p:cNvPr id="14" name="Rectangle 13">
            <a:extLst>
              <a:ext uri="{FF2B5EF4-FFF2-40B4-BE49-F238E27FC236}">
                <a16:creationId xmlns:a16="http://schemas.microsoft.com/office/drawing/2014/main" id="{974E860F-437F-442E-898C-244A0DD5D765}"/>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
        <p:nvSpPr>
          <p:cNvPr id="4" name="Rectangle 3">
            <a:extLst>
              <a:ext uri="{FF2B5EF4-FFF2-40B4-BE49-F238E27FC236}">
                <a16:creationId xmlns:a16="http://schemas.microsoft.com/office/drawing/2014/main" id="{DBE1BA5C-DE75-4728-ABC0-A0FCECB0AC6B}"/>
              </a:ext>
            </a:extLst>
          </p:cNvPr>
          <p:cNvSpPr/>
          <p:nvPr userDrawn="1"/>
        </p:nvSpPr>
        <p:spPr>
          <a:xfrm>
            <a:off x="7801452" y="6642001"/>
            <a:ext cx="4390548" cy="177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a:t>Click to edit Master title style</a:t>
            </a:r>
            <a:endParaRPr lang="en-ZA"/>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dirty="0"/>
              <a:t>Subtitle</a:t>
            </a:r>
            <a:endParaRPr lang="en-ZA" dirty="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5580000"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620000"/>
            <a:ext cx="5580000"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3CFF9123-1F0C-4BD2-8233-FEE5B2A46612}"/>
              </a:ext>
            </a:extLst>
          </p:cNvPr>
          <p:cNvSpPr>
            <a:spLocks noGrp="1"/>
          </p:cNvSpPr>
          <p:nvPr>
            <p:ph type="ftr" sz="quarter" idx="13"/>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11E8981-59A6-4480-80A6-5619C2201789}"/>
              </a:ext>
            </a:extLst>
          </p:cNvPr>
          <p:cNvSpPr>
            <a:spLocks noGrp="1"/>
          </p:cNvSpPr>
          <p:nvPr>
            <p:ph type="sldNum" sz="quarter" idx="14"/>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131192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a:t>Click to edit Master title style</a:t>
            </a:r>
            <a:endParaRPr lang="en-ZA"/>
          </a:p>
        </p:txBody>
      </p:sp>
      <p:sp>
        <p:nvSpPr>
          <p:cNvPr id="8" name="Subtitle">
            <a:extLst>
              <a:ext uri="{FF2B5EF4-FFF2-40B4-BE49-F238E27FC236}">
                <a16:creationId xmlns:a16="http://schemas.microsoft.com/office/drawing/2014/main" id="{5302A3D4-CF60-41AF-924C-B30D3FD99751}"/>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dirty="0"/>
              <a:t>Subtitle</a:t>
            </a:r>
            <a:endParaRPr lang="en-ZA" dirty="0"/>
          </a:p>
        </p:txBody>
      </p:sp>
      <p:sp>
        <p:nvSpPr>
          <p:cNvPr id="3" name="Footer Placeholder 2">
            <a:extLst>
              <a:ext uri="{FF2B5EF4-FFF2-40B4-BE49-F238E27FC236}">
                <a16:creationId xmlns:a16="http://schemas.microsoft.com/office/drawing/2014/main" id="{2E0E8FCF-8FC7-49D2-9516-7662294E35B7}"/>
              </a:ext>
            </a:extLst>
          </p:cNvPr>
          <p:cNvSpPr>
            <a:spLocks noGrp="1"/>
          </p:cNvSpPr>
          <p:nvPr>
            <p:ph type="ftr" sz="quarter" idx="13"/>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216208B4-CFD5-4FAE-9519-74EFAC0B0368}"/>
              </a:ext>
            </a:extLst>
          </p:cNvPr>
          <p:cNvSpPr>
            <a:spLocks noGrp="1"/>
          </p:cNvSpPr>
          <p:nvPr>
            <p:ph type="sldNum" sz="quarter" idx="14"/>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242122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ED074E-AB07-44D1-8B4E-189EAEF798D6}"/>
              </a:ext>
            </a:extLst>
          </p:cNvPr>
          <p:cNvSpPr>
            <a:spLocks noGrp="1"/>
          </p:cNvSpPr>
          <p:nvPr>
            <p:ph type="ftr" sz="quarter" idx="10"/>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801D44B-9877-40D1-B788-EE3BFD57C5AB}"/>
              </a:ext>
            </a:extLst>
          </p:cNvPr>
          <p:cNvSpPr>
            <a:spLocks noGrp="1"/>
          </p:cNvSpPr>
          <p:nvPr>
            <p:ph type="sldNum" sz="quarter" idx="11"/>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2946637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FB83C35-D975-48B4-8E79-AB7A1A80DF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799832" cy="6675120"/>
          </a:xfrm>
          <a:prstGeom prst="rect">
            <a:avLst/>
          </a:prstGeom>
        </p:spPr>
      </p:pic>
      <p:sp>
        <p:nvSpPr>
          <p:cNvPr id="11" name="Rectangle 10">
            <a:extLst>
              <a:ext uri="{FF2B5EF4-FFF2-40B4-BE49-F238E27FC236}">
                <a16:creationId xmlns:a16="http://schemas.microsoft.com/office/drawing/2014/main" id="{DD7E187E-6082-49C3-B795-CC4321FE39F8}"/>
              </a:ext>
            </a:extLst>
          </p:cNvPr>
          <p:cNvSpPr/>
          <p:nvPr userDrawn="1"/>
        </p:nvSpPr>
        <p:spPr>
          <a:xfrm>
            <a:off x="6671"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9">
            <a:extLst>
              <a:ext uri="{FF2B5EF4-FFF2-40B4-BE49-F238E27FC236}">
                <a16:creationId xmlns:a16="http://schemas.microsoft.com/office/drawing/2014/main" id="{8FBFF6A8-5ABD-4191-81E4-C9F86380A56D}"/>
              </a:ext>
            </a:extLst>
          </p:cNvPr>
          <p:cNvSpPr>
            <a:spLocks noGrp="1"/>
          </p:cNvSpPr>
          <p:nvPr>
            <p:ph type="pic" sz="quarter" idx="10"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5" name="Footer Placeholder 4">
            <a:extLst>
              <a:ext uri="{FF2B5EF4-FFF2-40B4-BE49-F238E27FC236}">
                <a16:creationId xmlns:a16="http://schemas.microsoft.com/office/drawing/2014/main" id="{16E27D1E-1708-4D17-AB85-058EE0C34776}"/>
              </a:ext>
            </a:extLst>
          </p:cNvPr>
          <p:cNvSpPr>
            <a:spLocks noGrp="1"/>
          </p:cNvSpPr>
          <p:nvPr>
            <p:ph type="ftr" sz="quarter" idx="13"/>
          </p:nvPr>
        </p:nvSpPr>
        <p:spPr>
          <a:gradFill>
            <a:gsLst>
              <a:gs pos="82000">
                <a:schemeClr val="tx1">
                  <a:lumMod val="85000"/>
                  <a:lumOff val="15000"/>
                </a:schemeClr>
              </a:gs>
              <a:gs pos="100000">
                <a:schemeClr val="tx1"/>
              </a:gs>
            </a:gsLst>
          </a:gradFill>
        </p:spPr>
        <p:txBody>
          <a:bodyPr/>
          <a:lstStyle>
            <a:lvl1pPr>
              <a:defRPr>
                <a:solidFill>
                  <a:schemeClr val="bg1"/>
                </a:solidFill>
              </a:defRPr>
            </a:lvl1pPr>
          </a:lstStyle>
          <a:p>
            <a:r>
              <a:rPr lang="en-ZA" dirty="0"/>
              <a:t>Add a footer</a:t>
            </a:r>
          </a:p>
        </p:txBody>
      </p:sp>
      <p:sp>
        <p:nvSpPr>
          <p:cNvPr id="9" name="Slide Number Placeholder 8">
            <a:extLst>
              <a:ext uri="{FF2B5EF4-FFF2-40B4-BE49-F238E27FC236}">
                <a16:creationId xmlns:a16="http://schemas.microsoft.com/office/drawing/2014/main" id="{69529A18-E6EB-4081-B804-B2FCF5287DFF}"/>
              </a:ext>
            </a:extLst>
          </p:cNvPr>
          <p:cNvSpPr>
            <a:spLocks noGrp="1"/>
          </p:cNvSpPr>
          <p:nvPr>
            <p:ph type="sldNum" sz="quarter" idx="14"/>
          </p:nvPr>
        </p:nvSpPr>
        <p:spPr>
          <a:xfrm>
            <a:off x="11594400" y="6678000"/>
            <a:ext cx="597600" cy="144000"/>
          </a:xfrm>
        </p:spPr>
        <p:txBody>
          <a:bodyPr/>
          <a:lstStyle/>
          <a:p>
            <a:fld id="{058DB212-BFA2-403F-85EF-DFD3FF6D973A}" type="slidenum">
              <a:rPr lang="en-ZA" smtClean="0"/>
              <a:pPr/>
              <a:t>‹#›</a:t>
            </a:fld>
            <a:endParaRPr lang="en-ZA" dirty="0"/>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p:nvPr>
        </p:nvSpPr>
        <p:spPr>
          <a:xfrm>
            <a:off x="1273834" y="2481141"/>
            <a:ext cx="3759807" cy="1547813"/>
          </a:xfrm>
        </p:spPr>
        <p:txBody>
          <a:bodyPr anchor="b"/>
          <a:lstStyle>
            <a:lvl1pPr algn="l">
              <a:lnSpc>
                <a:spcPts val="4000"/>
              </a:lnSpc>
              <a:defRPr sz="4800" spc="-150">
                <a:solidFill>
                  <a:schemeClr val="bg1"/>
                </a:solidFill>
              </a:defRPr>
            </a:lvl1pPr>
          </a:lstStyle>
          <a:p>
            <a:r>
              <a:rPr lang="en-US"/>
              <a:t>Click to edit Master title style</a:t>
            </a:r>
            <a:endParaRPr lang="en-ZA" dirty="0"/>
          </a:p>
        </p:txBody>
      </p:sp>
      <p:sp>
        <p:nvSpPr>
          <p:cNvPr id="14" name="Subtitle 2">
            <a:extLst>
              <a:ext uri="{FF2B5EF4-FFF2-40B4-BE49-F238E27FC236}">
                <a16:creationId xmlns:a16="http://schemas.microsoft.com/office/drawing/2014/main" id="{3CDBDF0B-F377-47FD-9DA1-C3BDA7C1DEDE}"/>
              </a:ext>
            </a:extLst>
          </p:cNvPr>
          <p:cNvSpPr>
            <a:spLocks noGrp="1"/>
          </p:cNvSpPr>
          <p:nvPr>
            <p:ph type="subTitle" idx="1"/>
          </p:nvPr>
        </p:nvSpPr>
        <p:spPr>
          <a:xfrm>
            <a:off x="1273833" y="4220102"/>
            <a:ext cx="3756943" cy="722312"/>
          </a:xfrm>
        </p:spPr>
        <p:txBody>
          <a:bodyPr/>
          <a:lstStyle>
            <a:lvl1pPr marL="0" indent="0" algn="l">
              <a:buNone/>
              <a:defRPr sz="1600" spc="-15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8" name="Graphic 15">
            <a:extLst>
              <a:ext uri="{FF2B5EF4-FFF2-40B4-BE49-F238E27FC236}">
                <a16:creationId xmlns:a16="http://schemas.microsoft.com/office/drawing/2014/main" id="{F50292C9-54F6-4F7B-A885-34CE1E3B0351}"/>
              </a:ext>
            </a:extLst>
          </p:cNvPr>
          <p:cNvSpPr/>
          <p:nvPr/>
        </p:nvSpPr>
        <p:spPr>
          <a:xfrm flipH="1">
            <a:off x="-1428"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ZA" dirty="0"/>
          </a:p>
        </p:txBody>
      </p:sp>
    </p:spTree>
    <p:extLst>
      <p:ext uri="{BB962C8B-B14F-4D97-AF65-F5344CB8AC3E}">
        <p14:creationId xmlns:p14="http://schemas.microsoft.com/office/powerpoint/2010/main" val="212023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a:t>Click to edit Master title style</a:t>
            </a:r>
            <a:endParaRPr lang="en-ZA" dirty="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dirty="0"/>
              <a:t>Subtitle</a:t>
            </a:r>
            <a:endParaRPr lang="en-ZA" dirty="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A87C21-15CD-48D8-B583-89B110156879}"/>
              </a:ext>
            </a:extLst>
          </p:cNvPr>
          <p:cNvSpPr/>
          <p:nvPr userDrawn="1"/>
        </p:nvSpPr>
        <p:spPr>
          <a:xfrm>
            <a:off x="7804351" y="0"/>
            <a:ext cx="4386221" cy="6677022"/>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6993300" cy="540000"/>
          </a:xfrm>
        </p:spPr>
        <p:txBody>
          <a:bodyPr/>
          <a:lstStyle/>
          <a:p>
            <a:r>
              <a:rPr lang="en-US"/>
              <a:t>Click to edit Master title style</a:t>
            </a:r>
            <a:endParaRPr lang="en-ZA" dirty="0"/>
          </a:p>
        </p:txBody>
      </p:sp>
      <p:sp>
        <p:nvSpPr>
          <p:cNvPr id="16" name="Subtitle">
            <a:extLst>
              <a:ext uri="{FF2B5EF4-FFF2-40B4-BE49-F238E27FC236}">
                <a16:creationId xmlns:a16="http://schemas.microsoft.com/office/drawing/2014/main"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dirty="0"/>
              <a:t>Subtitle</a:t>
            </a:r>
            <a:endParaRPr lang="en-ZA" dirty="0"/>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620000"/>
            <a:ext cx="6992936"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8127752" y="4320000"/>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4" name="Footer Placeholder 3">
            <a:extLst>
              <a:ext uri="{FF2B5EF4-FFF2-40B4-BE49-F238E27FC236}">
                <a16:creationId xmlns:a16="http://schemas.microsoft.com/office/drawing/2014/main" id="{BC263EBA-2C46-40FB-9D48-819ED0C8994F}"/>
              </a:ext>
            </a:extLst>
          </p:cNvPr>
          <p:cNvSpPr>
            <a:spLocks noGrp="1"/>
          </p:cNvSpPr>
          <p:nvPr>
            <p:ph type="ftr" sz="quarter" idx="14"/>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719230BC-20AB-4DD9-AF5C-47BA72E56986}"/>
              </a:ext>
            </a:extLst>
          </p:cNvPr>
          <p:cNvSpPr>
            <a:spLocks noGrp="1"/>
          </p:cNvSpPr>
          <p:nvPr>
            <p:ph type="sldNum" sz="quarter" idx="15"/>
          </p:nvPr>
        </p:nvSpPr>
        <p:spPr/>
        <p:txBody>
          <a:bodyPr/>
          <a:lstStyle/>
          <a:p>
            <a:fld id="{058DB212-BFA2-403F-85EF-DFD3FF6D973A}" type="slidenum">
              <a:rPr lang="en-ZA" smtClean="0"/>
              <a:pPr/>
              <a:t>‹#›</a:t>
            </a:fld>
            <a:endParaRPr lang="en-ZA" dirty="0"/>
          </a:p>
        </p:txBody>
      </p:sp>
      <p:sp>
        <p:nvSpPr>
          <p:cNvPr id="8" name="Picture Placeholder 5">
            <a:extLst>
              <a:ext uri="{FF2B5EF4-FFF2-40B4-BE49-F238E27FC236}">
                <a16:creationId xmlns:a16="http://schemas.microsoft.com/office/drawing/2014/main" id="{5092E684-C621-4F92-A05A-A167EEF46270}"/>
              </a:ext>
            </a:extLst>
          </p:cNvPr>
          <p:cNvSpPr>
            <a:spLocks noGrp="1"/>
          </p:cNvSpPr>
          <p:nvPr>
            <p:ph type="pic" sz="quarter" idx="16" hasCustomPrompt="1"/>
          </p:nvPr>
        </p:nvSpPr>
        <p:spPr>
          <a:xfrm>
            <a:off x="10057037" y="4320000"/>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9" name="Picture Placeholder 5">
            <a:extLst>
              <a:ext uri="{FF2B5EF4-FFF2-40B4-BE49-F238E27FC236}">
                <a16:creationId xmlns:a16="http://schemas.microsoft.com/office/drawing/2014/main" id="{6958D132-F2A9-41E1-BDD8-067D52CE5FEB}"/>
              </a:ext>
            </a:extLst>
          </p:cNvPr>
          <p:cNvSpPr>
            <a:spLocks noGrp="1"/>
          </p:cNvSpPr>
          <p:nvPr>
            <p:ph type="pic" sz="quarter" idx="17" hasCustomPrompt="1"/>
          </p:nvPr>
        </p:nvSpPr>
        <p:spPr>
          <a:xfrm>
            <a:off x="8127752" y="2395565"/>
            <a:ext cx="1800000" cy="1800000"/>
          </a:xfrm>
          <a:solidFill>
            <a:schemeClr val="bg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0" name="Picture Placeholder 5">
            <a:extLst>
              <a:ext uri="{FF2B5EF4-FFF2-40B4-BE49-F238E27FC236}">
                <a16:creationId xmlns:a16="http://schemas.microsoft.com/office/drawing/2014/main" id="{B88FD4DB-5089-4686-B4F7-A26163146C9A}"/>
              </a:ext>
            </a:extLst>
          </p:cNvPr>
          <p:cNvSpPr>
            <a:spLocks noGrp="1"/>
          </p:cNvSpPr>
          <p:nvPr>
            <p:ph type="pic" sz="quarter" idx="18" hasCustomPrompt="1"/>
          </p:nvPr>
        </p:nvSpPr>
        <p:spPr>
          <a:xfrm>
            <a:off x="10057037" y="2395565"/>
            <a:ext cx="1800000" cy="1800000"/>
          </a:xfrm>
          <a:solidFill>
            <a:schemeClr val="tx1">
              <a:lumMod val="75000"/>
              <a:lumOff val="25000"/>
            </a:schemeClr>
          </a:solidFill>
        </p:spPr>
        <p:txBody>
          <a:bodyPr anchor="ctr"/>
          <a:lstStyle>
            <a:lvl1pPr marL="0" indent="0" algn="ctr">
              <a:buNone/>
              <a:defRPr sz="1600"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1" name="Picture Placeholder 5">
            <a:extLst>
              <a:ext uri="{FF2B5EF4-FFF2-40B4-BE49-F238E27FC236}">
                <a16:creationId xmlns:a16="http://schemas.microsoft.com/office/drawing/2014/main" id="{324023AF-AB97-4B60-86FA-5DC8DA1B5C49}"/>
              </a:ext>
            </a:extLst>
          </p:cNvPr>
          <p:cNvSpPr>
            <a:spLocks noGrp="1"/>
          </p:cNvSpPr>
          <p:nvPr>
            <p:ph type="pic" sz="quarter" idx="19" hasCustomPrompt="1"/>
          </p:nvPr>
        </p:nvSpPr>
        <p:spPr>
          <a:xfrm>
            <a:off x="8127752" y="471129"/>
            <a:ext cx="1800000" cy="1800000"/>
          </a:xfrm>
          <a:solidFill>
            <a:schemeClr val="accent1"/>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2" name="Picture Placeholder 5">
            <a:extLst>
              <a:ext uri="{FF2B5EF4-FFF2-40B4-BE49-F238E27FC236}">
                <a16:creationId xmlns:a16="http://schemas.microsoft.com/office/drawing/2014/main" id="{8210F231-568A-4348-B33F-9EBB4A5CF9EB}"/>
              </a:ext>
            </a:extLst>
          </p:cNvPr>
          <p:cNvSpPr>
            <a:spLocks noGrp="1"/>
          </p:cNvSpPr>
          <p:nvPr>
            <p:ph type="pic" sz="quarter" idx="20" hasCustomPrompt="1"/>
          </p:nvPr>
        </p:nvSpPr>
        <p:spPr>
          <a:xfrm>
            <a:off x="10057037" y="471129"/>
            <a:ext cx="1800000" cy="1800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Tree>
    <p:extLst>
      <p:ext uri="{BB962C8B-B14F-4D97-AF65-F5344CB8AC3E}">
        <p14:creationId xmlns:p14="http://schemas.microsoft.com/office/powerpoint/2010/main" val="2445114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7CBC-CC93-4AB3-9D46-61075505816B}"/>
              </a:ext>
            </a:extLst>
          </p:cNvPr>
          <p:cNvSpPr>
            <a:spLocks noGrp="1"/>
          </p:cNvSpPr>
          <p:nvPr>
            <p:ph type="title"/>
          </p:nvPr>
        </p:nvSpPr>
        <p:spPr>
          <a:xfrm>
            <a:off x="360000" y="360000"/>
            <a:ext cx="11473200" cy="540000"/>
          </a:xfrm>
        </p:spPr>
        <p:txBody>
          <a:bodyPr/>
          <a:lstStyle/>
          <a:p>
            <a:r>
              <a:rPr lang="en-US"/>
              <a:t>Click to edit Master title style</a:t>
            </a:r>
            <a:endParaRPr lang="en-ZA"/>
          </a:p>
        </p:txBody>
      </p:sp>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360000" y="1980000"/>
            <a:ext cx="5580000" cy="41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360000" y="1620000"/>
            <a:ext cx="5580000" cy="360000"/>
          </a:xfrm>
        </p:spPr>
        <p:txBody>
          <a:bodyPr/>
          <a:lstStyle>
            <a:lvl1pPr marL="0" indent="0">
              <a:buNone/>
              <a:defRPr b="1"/>
            </a:lvl1pPr>
          </a:lstStyle>
          <a:p>
            <a:pPr lvl="0"/>
            <a:r>
              <a:rPr lang="en-US" dirty="0"/>
              <a:t>Compare A</a:t>
            </a:r>
            <a:endParaRPr lang="en-ZA" dirty="0"/>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253200" y="1980000"/>
            <a:ext cx="5580000" cy="414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253200" y="1620000"/>
            <a:ext cx="5580000" cy="360000"/>
          </a:xfrm>
        </p:spPr>
        <p:txBody>
          <a:bodyPr/>
          <a:lstStyle>
            <a:lvl1pPr marL="0" indent="0">
              <a:buNone/>
              <a:defRPr b="1"/>
            </a:lvl1pPr>
          </a:lstStyle>
          <a:p>
            <a:pPr lvl="0"/>
            <a:r>
              <a:rPr lang="en-US" dirty="0"/>
              <a:t>Compare B</a:t>
            </a:r>
            <a:endParaRPr lang="en-ZA" dirty="0"/>
          </a:p>
        </p:txBody>
      </p:sp>
      <p:sp>
        <p:nvSpPr>
          <p:cNvPr id="5" name="Footer Placeholder 4">
            <a:extLst>
              <a:ext uri="{FF2B5EF4-FFF2-40B4-BE49-F238E27FC236}">
                <a16:creationId xmlns:a16="http://schemas.microsoft.com/office/drawing/2014/main" id="{7C7AC535-CCE6-472A-BA3D-DDE92DFF0EDA}"/>
              </a:ext>
            </a:extLst>
          </p:cNvPr>
          <p:cNvSpPr>
            <a:spLocks noGrp="1"/>
          </p:cNvSpPr>
          <p:nvPr>
            <p:ph type="ftr" sz="quarter" idx="15"/>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6A32F890-EB29-4A5B-A499-BB0FC04447A7}"/>
              </a:ext>
            </a:extLst>
          </p:cNvPr>
          <p:cNvSpPr>
            <a:spLocks noGrp="1"/>
          </p:cNvSpPr>
          <p:nvPr>
            <p:ph type="sldNum" sz="quarter" idx="16"/>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B63572F-04A5-456D-9066-1A65AFF5E685}"/>
              </a:ext>
            </a:extLst>
          </p:cNvPr>
          <p:cNvSpPr>
            <a:spLocks noGrp="1"/>
          </p:cNvSpPr>
          <p:nvPr>
            <p:ph type="pic" sz="quarter" idx="13" hasCustomPrompt="1"/>
          </p:nvPr>
        </p:nvSpPr>
        <p:spPr>
          <a:xfrm>
            <a:off x="0" y="0"/>
            <a:ext cx="12191999" cy="6678000"/>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3" name="Slide Number Placeholder 2">
            <a:extLst>
              <a:ext uri="{FF2B5EF4-FFF2-40B4-BE49-F238E27FC236}">
                <a16:creationId xmlns:a16="http://schemas.microsoft.com/office/drawing/2014/main" id="{719A41AC-399F-4B25-A28A-F7679843C36E}"/>
              </a:ext>
            </a:extLst>
          </p:cNvPr>
          <p:cNvSpPr>
            <a:spLocks noGrp="1"/>
          </p:cNvSpPr>
          <p:nvPr>
            <p:ph type="sldNum" sz="quarter" idx="16"/>
          </p:nvPr>
        </p:nvSpPr>
        <p:spPr/>
        <p:txBody>
          <a:bodyPr/>
          <a:lstStyle/>
          <a:p>
            <a:fld id="{058DB212-BFA2-403F-85EF-DFD3FF6D973A}" type="slidenum">
              <a:rPr lang="en-ZA" smtClean="0"/>
              <a:pPr/>
              <a:t>‹#›</a:t>
            </a:fld>
            <a:endParaRPr lang="en-ZA" dirty="0"/>
          </a:p>
        </p:txBody>
      </p:sp>
      <p:sp>
        <p:nvSpPr>
          <p:cNvPr id="10" name="Caption">
            <a:extLst>
              <a:ext uri="{FF2B5EF4-FFF2-40B4-BE49-F238E27FC236}">
                <a16:creationId xmlns:a16="http://schemas.microsoft.com/office/drawing/2014/main" id="{E1C65CF6-B529-468F-B46C-1D1C2E71A116}"/>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dirty="0"/>
              <a:t>Place your Image Caption Here</a:t>
            </a:r>
            <a:endParaRPr lang="en-ZA" dirty="0"/>
          </a:p>
        </p:txBody>
      </p:sp>
      <p:sp>
        <p:nvSpPr>
          <p:cNvPr id="2" name="Title 1">
            <a:extLst>
              <a:ext uri="{FF2B5EF4-FFF2-40B4-BE49-F238E27FC236}">
                <a16:creationId xmlns:a16="http://schemas.microsoft.com/office/drawing/2014/main" id="{FC5845FB-DCB7-4844-B346-98986ADFCE0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dirty="0"/>
              <a:t>Place your Image Caption Here</a:t>
            </a:r>
            <a:endParaRPr lang="en-ZA" dirty="0"/>
          </a:p>
        </p:txBody>
      </p:sp>
      <p:sp>
        <p:nvSpPr>
          <p:cNvPr id="4" name="Slide Number Placeholder 3">
            <a:extLst>
              <a:ext uri="{FF2B5EF4-FFF2-40B4-BE49-F238E27FC236}">
                <a16:creationId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ZA" smtClean="0"/>
              <a:pPr/>
              <a:t>‹#›</a:t>
            </a:fld>
            <a:endParaRPr lang="en-ZA" dirty="0"/>
          </a:p>
        </p:txBody>
      </p:sp>
      <p:sp>
        <p:nvSpPr>
          <p:cNvPr id="2" name="Title 1">
            <a:extLst>
              <a:ext uri="{FF2B5EF4-FFF2-40B4-BE49-F238E27FC236}">
                <a16:creationId xmlns:a16="http://schemas.microsoft.com/office/drawing/2014/main" id="{882508FC-366E-44DA-80A8-28048E1E4AE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111E4563-E2FC-4D6F-B759-AB4FB77D2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7799832" cy="6675120"/>
          </a:xfrm>
          <a:prstGeom prst="rect">
            <a:avLst/>
          </a:prstGeom>
        </p:spPr>
      </p:pic>
      <p:sp>
        <p:nvSpPr>
          <p:cNvPr id="24" name="Rectangle 23">
            <a:extLst>
              <a:ext uri="{FF2B5EF4-FFF2-40B4-BE49-F238E27FC236}">
                <a16:creationId xmlns:a16="http://schemas.microsoft.com/office/drawing/2014/main" id="{92FE8913-A018-418C-99FB-2DF342B9B5A0}"/>
              </a:ext>
            </a:extLst>
          </p:cNvPr>
          <p:cNvSpPr/>
          <p:nvPr userDrawn="1"/>
        </p:nvSpPr>
        <p:spPr>
          <a:xfrm>
            <a:off x="0" y="0"/>
            <a:ext cx="7802524" cy="667764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Picture Placeholder 9">
            <a:extLst>
              <a:ext uri="{FF2B5EF4-FFF2-40B4-BE49-F238E27FC236}">
                <a16:creationId xmlns:a16="http://schemas.microsoft.com/office/drawing/2014/main" id="{AF7702AD-1968-4CE6-BC7C-02C0637069A8}"/>
              </a:ext>
            </a:extLst>
          </p:cNvPr>
          <p:cNvSpPr>
            <a:spLocks noGrp="1"/>
          </p:cNvSpPr>
          <p:nvPr>
            <p:ph type="pic" sz="quarter" idx="14" hasCustomPrompt="1"/>
          </p:nvPr>
        </p:nvSpPr>
        <p:spPr>
          <a:xfrm>
            <a:off x="7801097" y="1"/>
            <a:ext cx="4389475" cy="6677644"/>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13" name="Title 1">
            <a:extLst>
              <a:ext uri="{FF2B5EF4-FFF2-40B4-BE49-F238E27FC236}">
                <a16:creationId xmlns:a16="http://schemas.microsoft.com/office/drawing/2014/main" id="{C6A78464-8D00-4B94-90C7-90F1B54C8AA0}"/>
              </a:ext>
            </a:extLst>
          </p:cNvPr>
          <p:cNvSpPr>
            <a:spLocks noGrp="1"/>
          </p:cNvSpPr>
          <p:nvPr>
            <p:ph type="ctrTitle" hasCustomPrompt="1"/>
          </p:nvPr>
        </p:nvSpPr>
        <p:spPr>
          <a:xfrm>
            <a:off x="794862" y="3032684"/>
            <a:ext cx="3759807" cy="1547813"/>
          </a:xfrm>
        </p:spPr>
        <p:txBody>
          <a:bodyPr anchor="b"/>
          <a:lstStyle>
            <a:lvl1pPr algn="l">
              <a:lnSpc>
                <a:spcPts val="4000"/>
              </a:lnSpc>
              <a:defRPr sz="6600" spc="-150">
                <a:solidFill>
                  <a:schemeClr val="bg1"/>
                </a:solidFill>
              </a:defRPr>
            </a:lvl1pPr>
          </a:lstStyle>
          <a:p>
            <a:r>
              <a:rPr lang="en-US" dirty="0"/>
              <a:t>Thank You</a:t>
            </a:r>
            <a:endParaRPr lang="en-ZA" dirty="0"/>
          </a:p>
        </p:txBody>
      </p:sp>
      <p:sp>
        <p:nvSpPr>
          <p:cNvPr id="18" name="Graphic 15">
            <a:extLst>
              <a:ext uri="{FF2B5EF4-FFF2-40B4-BE49-F238E27FC236}">
                <a16:creationId xmlns:a16="http://schemas.microsoft.com/office/drawing/2014/main" id="{F50292C9-54F6-4F7B-A885-34CE1E3B0351}"/>
              </a:ext>
            </a:extLst>
          </p:cNvPr>
          <p:cNvSpPr/>
          <p:nvPr userDrawn="1"/>
        </p:nvSpPr>
        <p:spPr>
          <a:xfrm>
            <a:off x="1774391" y="4123811"/>
            <a:ext cx="6027420" cy="2599249"/>
          </a:xfrm>
          <a:custGeom>
            <a:avLst/>
            <a:gdLst>
              <a:gd name="connsiteX0" fmla="*/ 7144 w 6505575"/>
              <a:gd name="connsiteY0" fmla="*/ 2606393 h 2609850"/>
              <a:gd name="connsiteX1" fmla="*/ 881539 w 6505575"/>
              <a:gd name="connsiteY1" fmla="*/ 2062516 h 2609850"/>
              <a:gd name="connsiteX2" fmla="*/ 1477804 w 6505575"/>
              <a:gd name="connsiteY2" fmla="*/ 2056801 h 2609850"/>
              <a:gd name="connsiteX3" fmla="*/ 1569244 w 6505575"/>
              <a:gd name="connsiteY3" fmla="*/ 2112046 h 2609850"/>
              <a:gd name="connsiteX4" fmla="*/ 2539841 w 6505575"/>
              <a:gd name="connsiteY4" fmla="*/ 2084423 h 2609850"/>
              <a:gd name="connsiteX5" fmla="*/ 3238976 w 6505575"/>
              <a:gd name="connsiteY5" fmla="*/ 1611031 h 2609850"/>
              <a:gd name="connsiteX6" fmla="*/ 3642836 w 6505575"/>
              <a:gd name="connsiteY6" fmla="*/ 1590076 h 2609850"/>
              <a:gd name="connsiteX7" fmla="*/ 3963829 w 6505575"/>
              <a:gd name="connsiteY7" fmla="*/ 1762478 h 2609850"/>
              <a:gd name="connsiteX8" fmla="*/ 4862989 w 6505575"/>
              <a:gd name="connsiteY8" fmla="*/ 1455773 h 2609850"/>
              <a:gd name="connsiteX9" fmla="*/ 5106829 w 6505575"/>
              <a:gd name="connsiteY9" fmla="*/ 734731 h 2609850"/>
              <a:gd name="connsiteX10" fmla="*/ 6034564 w 6505575"/>
              <a:gd name="connsiteY10" fmla="*/ 69886 h 2609850"/>
              <a:gd name="connsiteX11" fmla="*/ 6034564 w 6505575"/>
              <a:gd name="connsiteY11" fmla="*/ 69886 h 2609850"/>
              <a:gd name="connsiteX12" fmla="*/ 6507004 w 6505575"/>
              <a:gd name="connsiteY12" fmla="*/ 1395766 h 2609850"/>
              <a:gd name="connsiteX13" fmla="*/ 6507004 w 6505575"/>
              <a:gd name="connsiteY13" fmla="*/ 2605441 h 2609850"/>
              <a:gd name="connsiteX14" fmla="*/ 7144 w 6505575"/>
              <a:gd name="connsiteY14" fmla="*/ 2605441 h 2609850"/>
              <a:gd name="connsiteX0" fmla="*/ 6499860 w 6591300"/>
              <a:gd name="connsiteY0" fmla="*/ 1388622 h 2599249"/>
              <a:gd name="connsiteX1" fmla="*/ 6499860 w 6591300"/>
              <a:gd name="connsiteY1" fmla="*/ 2598297 h 2599249"/>
              <a:gd name="connsiteX2" fmla="*/ 0 w 6591300"/>
              <a:gd name="connsiteY2" fmla="*/ 2598297 h 2599249"/>
              <a:gd name="connsiteX3" fmla="*/ 0 w 6591300"/>
              <a:gd name="connsiteY3" fmla="*/ 2599249 h 2599249"/>
              <a:gd name="connsiteX4" fmla="*/ 874395 w 6591300"/>
              <a:gd name="connsiteY4" fmla="*/ 2055372 h 2599249"/>
              <a:gd name="connsiteX5" fmla="*/ 1470660 w 6591300"/>
              <a:gd name="connsiteY5" fmla="*/ 2049657 h 2599249"/>
              <a:gd name="connsiteX6" fmla="*/ 1562100 w 6591300"/>
              <a:gd name="connsiteY6" fmla="*/ 2104902 h 2599249"/>
              <a:gd name="connsiteX7" fmla="*/ 2532697 w 6591300"/>
              <a:gd name="connsiteY7" fmla="*/ 2077279 h 2599249"/>
              <a:gd name="connsiteX8" fmla="*/ 3231832 w 6591300"/>
              <a:gd name="connsiteY8" fmla="*/ 1603887 h 2599249"/>
              <a:gd name="connsiteX9" fmla="*/ 3635692 w 6591300"/>
              <a:gd name="connsiteY9" fmla="*/ 1582932 h 2599249"/>
              <a:gd name="connsiteX10" fmla="*/ 3956685 w 6591300"/>
              <a:gd name="connsiteY10" fmla="*/ 1755334 h 2599249"/>
              <a:gd name="connsiteX11" fmla="*/ 4855845 w 6591300"/>
              <a:gd name="connsiteY11" fmla="*/ 1448629 h 2599249"/>
              <a:gd name="connsiteX12" fmla="*/ 5099685 w 6591300"/>
              <a:gd name="connsiteY12" fmla="*/ 727587 h 2599249"/>
              <a:gd name="connsiteX13" fmla="*/ 6027420 w 6591300"/>
              <a:gd name="connsiteY13" fmla="*/ 62742 h 2599249"/>
              <a:gd name="connsiteX14" fmla="*/ 6027420 w 6591300"/>
              <a:gd name="connsiteY14" fmla="*/ 62742 h 2599249"/>
              <a:gd name="connsiteX15" fmla="*/ 6591300 w 6591300"/>
              <a:gd name="connsiteY15" fmla="*/ 1480062 h 2599249"/>
              <a:gd name="connsiteX0" fmla="*/ 6499860 w 6591300"/>
              <a:gd name="connsiteY0" fmla="*/ 2598297 h 2599249"/>
              <a:gd name="connsiteX1" fmla="*/ 0 w 6591300"/>
              <a:gd name="connsiteY1" fmla="*/ 2598297 h 2599249"/>
              <a:gd name="connsiteX2" fmla="*/ 0 w 6591300"/>
              <a:gd name="connsiteY2" fmla="*/ 2599249 h 2599249"/>
              <a:gd name="connsiteX3" fmla="*/ 874395 w 6591300"/>
              <a:gd name="connsiteY3" fmla="*/ 2055372 h 2599249"/>
              <a:gd name="connsiteX4" fmla="*/ 1470660 w 6591300"/>
              <a:gd name="connsiteY4" fmla="*/ 2049657 h 2599249"/>
              <a:gd name="connsiteX5" fmla="*/ 1562100 w 6591300"/>
              <a:gd name="connsiteY5" fmla="*/ 2104902 h 2599249"/>
              <a:gd name="connsiteX6" fmla="*/ 2532697 w 6591300"/>
              <a:gd name="connsiteY6" fmla="*/ 2077279 h 2599249"/>
              <a:gd name="connsiteX7" fmla="*/ 3231832 w 6591300"/>
              <a:gd name="connsiteY7" fmla="*/ 1603887 h 2599249"/>
              <a:gd name="connsiteX8" fmla="*/ 3635692 w 6591300"/>
              <a:gd name="connsiteY8" fmla="*/ 1582932 h 2599249"/>
              <a:gd name="connsiteX9" fmla="*/ 3956685 w 6591300"/>
              <a:gd name="connsiteY9" fmla="*/ 1755334 h 2599249"/>
              <a:gd name="connsiteX10" fmla="*/ 4855845 w 6591300"/>
              <a:gd name="connsiteY10" fmla="*/ 1448629 h 2599249"/>
              <a:gd name="connsiteX11" fmla="*/ 5099685 w 6591300"/>
              <a:gd name="connsiteY11" fmla="*/ 727587 h 2599249"/>
              <a:gd name="connsiteX12" fmla="*/ 6027420 w 6591300"/>
              <a:gd name="connsiteY12" fmla="*/ 62742 h 2599249"/>
              <a:gd name="connsiteX13" fmla="*/ 6027420 w 6591300"/>
              <a:gd name="connsiteY13" fmla="*/ 62742 h 2599249"/>
              <a:gd name="connsiteX14" fmla="*/ 6591300 w 6591300"/>
              <a:gd name="connsiteY14" fmla="*/ 1480062 h 2599249"/>
              <a:gd name="connsiteX0" fmla="*/ 0 w 6591300"/>
              <a:gd name="connsiteY0" fmla="*/ 2598297 h 2599249"/>
              <a:gd name="connsiteX1" fmla="*/ 0 w 6591300"/>
              <a:gd name="connsiteY1" fmla="*/ 2599249 h 2599249"/>
              <a:gd name="connsiteX2" fmla="*/ 874395 w 6591300"/>
              <a:gd name="connsiteY2" fmla="*/ 2055372 h 2599249"/>
              <a:gd name="connsiteX3" fmla="*/ 1470660 w 6591300"/>
              <a:gd name="connsiteY3" fmla="*/ 2049657 h 2599249"/>
              <a:gd name="connsiteX4" fmla="*/ 1562100 w 6591300"/>
              <a:gd name="connsiteY4" fmla="*/ 2104902 h 2599249"/>
              <a:gd name="connsiteX5" fmla="*/ 2532697 w 6591300"/>
              <a:gd name="connsiteY5" fmla="*/ 2077279 h 2599249"/>
              <a:gd name="connsiteX6" fmla="*/ 3231832 w 6591300"/>
              <a:gd name="connsiteY6" fmla="*/ 1603887 h 2599249"/>
              <a:gd name="connsiteX7" fmla="*/ 3635692 w 6591300"/>
              <a:gd name="connsiteY7" fmla="*/ 1582932 h 2599249"/>
              <a:gd name="connsiteX8" fmla="*/ 3956685 w 6591300"/>
              <a:gd name="connsiteY8" fmla="*/ 1755334 h 2599249"/>
              <a:gd name="connsiteX9" fmla="*/ 4855845 w 6591300"/>
              <a:gd name="connsiteY9" fmla="*/ 1448629 h 2599249"/>
              <a:gd name="connsiteX10" fmla="*/ 5099685 w 6591300"/>
              <a:gd name="connsiteY10" fmla="*/ 727587 h 2599249"/>
              <a:gd name="connsiteX11" fmla="*/ 6027420 w 6591300"/>
              <a:gd name="connsiteY11" fmla="*/ 62742 h 2599249"/>
              <a:gd name="connsiteX12" fmla="*/ 6027420 w 6591300"/>
              <a:gd name="connsiteY12" fmla="*/ 62742 h 2599249"/>
              <a:gd name="connsiteX13" fmla="*/ 6591300 w 6591300"/>
              <a:gd name="connsiteY13" fmla="*/ 1480062 h 2599249"/>
              <a:gd name="connsiteX0" fmla="*/ 0 w 6027420"/>
              <a:gd name="connsiteY0" fmla="*/ 2598297 h 2599249"/>
              <a:gd name="connsiteX1" fmla="*/ 0 w 6027420"/>
              <a:gd name="connsiteY1" fmla="*/ 2599249 h 2599249"/>
              <a:gd name="connsiteX2" fmla="*/ 874395 w 6027420"/>
              <a:gd name="connsiteY2" fmla="*/ 2055372 h 2599249"/>
              <a:gd name="connsiteX3" fmla="*/ 1470660 w 6027420"/>
              <a:gd name="connsiteY3" fmla="*/ 2049657 h 2599249"/>
              <a:gd name="connsiteX4" fmla="*/ 1562100 w 6027420"/>
              <a:gd name="connsiteY4" fmla="*/ 2104902 h 2599249"/>
              <a:gd name="connsiteX5" fmla="*/ 2532697 w 6027420"/>
              <a:gd name="connsiteY5" fmla="*/ 2077279 h 2599249"/>
              <a:gd name="connsiteX6" fmla="*/ 3231832 w 6027420"/>
              <a:gd name="connsiteY6" fmla="*/ 1603887 h 2599249"/>
              <a:gd name="connsiteX7" fmla="*/ 3635692 w 6027420"/>
              <a:gd name="connsiteY7" fmla="*/ 1582932 h 2599249"/>
              <a:gd name="connsiteX8" fmla="*/ 3956685 w 6027420"/>
              <a:gd name="connsiteY8" fmla="*/ 1755334 h 2599249"/>
              <a:gd name="connsiteX9" fmla="*/ 4855845 w 6027420"/>
              <a:gd name="connsiteY9" fmla="*/ 1448629 h 2599249"/>
              <a:gd name="connsiteX10" fmla="*/ 5099685 w 6027420"/>
              <a:gd name="connsiteY10" fmla="*/ 727587 h 2599249"/>
              <a:gd name="connsiteX11" fmla="*/ 6027420 w 6027420"/>
              <a:gd name="connsiteY11" fmla="*/ 62742 h 2599249"/>
              <a:gd name="connsiteX12" fmla="*/ 6027420 w 6027420"/>
              <a:gd name="connsiteY12" fmla="*/ 62742 h 259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27420" h="2599249">
                <a:moveTo>
                  <a:pt x="0" y="2598297"/>
                </a:moveTo>
                <a:lnTo>
                  <a:pt x="0" y="2599249"/>
                </a:lnTo>
                <a:lnTo>
                  <a:pt x="874395" y="2055372"/>
                </a:lnTo>
                <a:cubicBezTo>
                  <a:pt x="1056322" y="1942024"/>
                  <a:pt x="1286827" y="1940119"/>
                  <a:pt x="1470660" y="2049657"/>
                </a:cubicBezTo>
                <a:lnTo>
                  <a:pt x="1562100" y="2104902"/>
                </a:lnTo>
                <a:cubicBezTo>
                  <a:pt x="1863090" y="2284924"/>
                  <a:pt x="2241232" y="2273494"/>
                  <a:pt x="2532697" y="2077279"/>
                </a:cubicBezTo>
                <a:lnTo>
                  <a:pt x="3231832" y="1603887"/>
                </a:lnTo>
                <a:cubicBezTo>
                  <a:pt x="3351847" y="1521972"/>
                  <a:pt x="3508057" y="1514352"/>
                  <a:pt x="3635692" y="1582932"/>
                </a:cubicBezTo>
                <a:lnTo>
                  <a:pt x="3956685" y="1755334"/>
                </a:lnTo>
                <a:cubicBezTo>
                  <a:pt x="4288155" y="1933452"/>
                  <a:pt x="4701540" y="1792482"/>
                  <a:pt x="4855845" y="1448629"/>
                </a:cubicBezTo>
                <a:lnTo>
                  <a:pt x="5099685" y="727587"/>
                </a:lnTo>
                <a:cubicBezTo>
                  <a:pt x="5228273" y="156087"/>
                  <a:pt x="5863590" y="-137283"/>
                  <a:pt x="6027420" y="62742"/>
                </a:cubicBezTo>
                <a:lnTo>
                  <a:pt x="6027420" y="62742"/>
                </a:lnTo>
              </a:path>
            </a:pathLst>
          </a:custGeom>
          <a:noFill/>
          <a:ln w="9525" cap="flat">
            <a:solidFill>
              <a:schemeClr val="bg1"/>
            </a:solidFill>
            <a:prstDash val="dash"/>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ZA" dirty="0"/>
          </a:p>
        </p:txBody>
      </p:sp>
      <p:sp>
        <p:nvSpPr>
          <p:cNvPr id="15" name="Name">
            <a:extLst>
              <a:ext uri="{FF2B5EF4-FFF2-40B4-BE49-F238E27FC236}">
                <a16:creationId xmlns:a16="http://schemas.microsoft.com/office/drawing/2014/main" id="{B8C48821-0D90-416C-873E-50587E8A0C8E}"/>
              </a:ext>
            </a:extLst>
          </p:cNvPr>
          <p:cNvSpPr>
            <a:spLocks noGrp="1"/>
          </p:cNvSpPr>
          <p:nvPr>
            <p:ph type="body" sz="quarter" idx="11" hasCustomPrompt="1"/>
          </p:nvPr>
        </p:nvSpPr>
        <p:spPr>
          <a:xfrm>
            <a:off x="794861" y="4741677"/>
            <a:ext cx="3756943" cy="252000"/>
          </a:xfrm>
        </p:spPr>
        <p:txBody>
          <a:bodyPr anchor="ctr"/>
          <a:lstStyle>
            <a:lvl1pPr marL="0" indent="0">
              <a:buNone/>
              <a:defRPr sz="1600">
                <a:solidFill>
                  <a:schemeClr val="bg1"/>
                </a:solidFill>
                <a:latin typeface="+mn-lt"/>
              </a:defRPr>
            </a:lvl1pPr>
          </a:lstStyle>
          <a:p>
            <a:pPr lvl="0"/>
            <a:r>
              <a:rPr lang="en-US" dirty="0"/>
              <a:t>Name</a:t>
            </a:r>
            <a:endParaRPr lang="en-ZA" dirty="0"/>
          </a:p>
        </p:txBody>
      </p:sp>
      <p:sp>
        <p:nvSpPr>
          <p:cNvPr id="16" name="Email">
            <a:extLst>
              <a:ext uri="{FF2B5EF4-FFF2-40B4-BE49-F238E27FC236}">
                <a16:creationId xmlns:a16="http://schemas.microsoft.com/office/drawing/2014/main" id="{42450180-8D19-405E-97F0-2A309B58D01C}"/>
              </a:ext>
            </a:extLst>
          </p:cNvPr>
          <p:cNvSpPr>
            <a:spLocks noGrp="1"/>
          </p:cNvSpPr>
          <p:nvPr>
            <p:ph type="body" sz="quarter" idx="12" hasCustomPrompt="1"/>
          </p:nvPr>
        </p:nvSpPr>
        <p:spPr>
          <a:xfrm>
            <a:off x="1088990" y="5147137"/>
            <a:ext cx="3462814" cy="252000"/>
          </a:xfrm>
        </p:spPr>
        <p:txBody>
          <a:bodyPr anchor="ctr"/>
          <a:lstStyle>
            <a:lvl1pPr marL="0" indent="0">
              <a:buNone/>
              <a:defRPr sz="1200">
                <a:solidFill>
                  <a:schemeClr val="bg1"/>
                </a:solidFill>
                <a:latin typeface="+mn-lt"/>
              </a:defRPr>
            </a:lvl1pPr>
          </a:lstStyle>
          <a:p>
            <a:pPr lvl="0"/>
            <a:r>
              <a:rPr lang="en-US" dirty="0"/>
              <a:t>Email</a:t>
            </a:r>
            <a:endParaRPr lang="en-ZA" dirty="0"/>
          </a:p>
        </p:txBody>
      </p:sp>
      <p:sp>
        <p:nvSpPr>
          <p:cNvPr id="19" name="Rectangle 18">
            <a:extLst>
              <a:ext uri="{FF2B5EF4-FFF2-40B4-BE49-F238E27FC236}">
                <a16:creationId xmlns:a16="http://schemas.microsoft.com/office/drawing/2014/main" id="{C837F23B-0C4D-4D27-BF83-0B10D1CFFDCD}"/>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1" name="Rectangle 20">
            <a:extLst>
              <a:ext uri="{FF2B5EF4-FFF2-40B4-BE49-F238E27FC236}">
                <a16:creationId xmlns:a16="http://schemas.microsoft.com/office/drawing/2014/main" id="{D39551A1-FBAD-4CC8-AA99-F9F4D4281782}"/>
              </a:ext>
            </a:extLst>
          </p:cNvPr>
          <p:cNvSpPr/>
          <p:nvPr userDrawn="1"/>
        </p:nvSpPr>
        <p:spPr>
          <a:xfrm>
            <a:off x="7804351" y="6678000"/>
            <a:ext cx="4224296"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endParaRPr lang="en-ZA" sz="1000" noProof="1">
              <a:latin typeface="Tw Cen MT" panose="020B0602020104020603" pitchFamily="34" charset="0"/>
            </a:endParaRPr>
          </a:p>
        </p:txBody>
      </p:sp>
      <p:sp>
        <p:nvSpPr>
          <p:cNvPr id="14" name="Slide Number Placeholder 5">
            <a:extLst>
              <a:ext uri="{FF2B5EF4-FFF2-40B4-BE49-F238E27FC236}">
                <a16:creationId xmlns:a16="http://schemas.microsoft.com/office/drawing/2014/main" id="{5F695C6B-DBEE-447E-B106-7351E00BD0AF}"/>
              </a:ext>
            </a:extLst>
          </p:cNvPr>
          <p:cNvSpPr txBox="1">
            <a:spLocks/>
          </p:cNvSpPr>
          <p:nvPr userDrawn="1"/>
        </p:nvSpPr>
        <p:spPr>
          <a:xfrm>
            <a:off x="12030074" y="6678000"/>
            <a:ext cx="161925" cy="144000"/>
          </a:xfrm>
          <a:prstGeom prst="rect">
            <a:avLst/>
          </a:prstGeom>
          <a:solidFill>
            <a:schemeClr val="accent1"/>
          </a:solidFill>
        </p:spPr>
        <p:txBody>
          <a:bodyPr vert="horz" lIns="0" tIns="0" rIns="72000" bIns="0" rtlCol="0" anchor="ctr"/>
          <a:lstStyle>
            <a:defPPr>
              <a:defRPr lang="en-US"/>
            </a:defPPr>
            <a:lvl1pPr marL="0" algn="r" defTabSz="914400" rtl="0" eaLnBrk="1" latinLnBrk="0" hangingPunct="1">
              <a:defRPr sz="12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dirty="0"/>
          </a:p>
        </p:txBody>
      </p:sp>
      <p:sp>
        <p:nvSpPr>
          <p:cNvPr id="23" name="Rectangle 22">
            <a:extLst>
              <a:ext uri="{FF2B5EF4-FFF2-40B4-BE49-F238E27FC236}">
                <a16:creationId xmlns:a16="http://schemas.microsoft.com/office/drawing/2014/main" id="{E1A38929-6316-4332-83F8-9E95386C7C42}"/>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dirty="0"/>
          </a:p>
        </p:txBody>
      </p:sp>
    </p:spTree>
    <p:extLst>
      <p:ext uri="{BB962C8B-B14F-4D97-AF65-F5344CB8AC3E}">
        <p14:creationId xmlns:p14="http://schemas.microsoft.com/office/powerpoint/2010/main" val="327747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21DB-2DD6-4869-9104-BE40FBBCCE31}"/>
              </a:ext>
            </a:extLst>
          </p:cNvPr>
          <p:cNvSpPr>
            <a:spLocks noGrp="1"/>
          </p:cNvSpPr>
          <p:nvPr>
            <p:ph type="title"/>
          </p:nvPr>
        </p:nvSpPr>
        <p:spPr/>
        <p:txBody>
          <a:bodyPr/>
          <a:lstStyle/>
          <a:p>
            <a:r>
              <a:rPr lang="en-US"/>
              <a:t>Click to edit Master title style</a:t>
            </a:r>
            <a:endParaRPr lang="en-ZA"/>
          </a:p>
        </p:txBody>
      </p:sp>
      <p:sp>
        <p:nvSpPr>
          <p:cNvPr id="10" name="Subtitle">
            <a:extLst>
              <a:ext uri="{FF2B5EF4-FFF2-40B4-BE49-F238E27FC236}">
                <a16:creationId xmlns:a16="http://schemas.microsoft.com/office/drawing/2014/main" id="{1CC9B96F-1A0A-4B16-BDF7-48B289CD533E}"/>
              </a:ext>
            </a:extLst>
          </p:cNvPr>
          <p:cNvSpPr>
            <a:spLocks noGrp="1"/>
          </p:cNvSpPr>
          <p:nvPr>
            <p:ph type="body" sz="quarter" idx="12" hasCustomPrompt="1"/>
          </p:nvPr>
        </p:nvSpPr>
        <p:spPr>
          <a:xfrm>
            <a:off x="360363" y="1080000"/>
            <a:ext cx="11471275" cy="360362"/>
          </a:xfrm>
        </p:spPr>
        <p:txBody>
          <a:bodyPr/>
          <a:lstStyle>
            <a:lvl1pPr marL="0" indent="0">
              <a:buNone/>
              <a:defRPr sz="2100"/>
            </a:lvl1pPr>
          </a:lstStyle>
          <a:p>
            <a:pPr lvl="0"/>
            <a:r>
              <a:rPr lang="en-US" dirty="0"/>
              <a:t>Subtitle</a:t>
            </a:r>
            <a:endParaRPr lang="en-ZA" dirty="0"/>
          </a:p>
        </p:txBody>
      </p:sp>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360000" y="1620000"/>
            <a:ext cx="11473200" cy="450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9038FCAA-94B1-47BD-AD46-123D3404BBB2}"/>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81A11CEA-C130-40E5-A858-8D4FE6E58641}"/>
              </a:ext>
            </a:extLst>
          </p:cNvPr>
          <p:cNvSpPr>
            <a:spLocks noGrp="1"/>
          </p:cNvSpPr>
          <p:nvPr>
            <p:ph type="sldNum" sz="quarter" idx="14"/>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270877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E99CE02-8616-40B2-85FF-B06E192752AB}"/>
              </a:ext>
            </a:extLst>
          </p:cNvPr>
          <p:cNvSpPr/>
          <p:nvPr userDrawn="1"/>
        </p:nvSpPr>
        <p:spPr>
          <a:xfrm>
            <a:off x="-9856" y="6678000"/>
            <a:ext cx="9405316" cy="14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FE3DF8E0-6324-45B7-8B0A-24383EF1B915}"/>
              </a:ext>
            </a:extLst>
          </p:cNvPr>
          <p:cNvSpPr/>
          <p:nvPr userDrawn="1"/>
        </p:nvSpPr>
        <p:spPr>
          <a:xfrm>
            <a:off x="7804351" y="6678000"/>
            <a:ext cx="3789833" cy="144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Ins="36000" bIns="0" rtlCol="0" anchor="b"/>
          <a:lstStyle/>
          <a:p>
            <a:pPr algn="r"/>
            <a:r>
              <a:rPr lang="en-ZA" sz="1000" noProof="1">
                <a:latin typeface="+mn-lt"/>
              </a:rPr>
              <a:t>Jens Martensson</a:t>
            </a:r>
          </a:p>
        </p:txBody>
      </p:sp>
      <p:sp>
        <p:nvSpPr>
          <p:cNvPr id="11" name="Rectangle 10">
            <a:extLst>
              <a:ext uri="{FF2B5EF4-FFF2-40B4-BE49-F238E27FC236}">
                <a16:creationId xmlns:a16="http://schemas.microsoft.com/office/drawing/2014/main" id="{1A9E718F-2F10-41F1-8E9F-18DD53EF065F}"/>
              </a:ext>
            </a:extLst>
          </p:cNvPr>
          <p:cNvSpPr/>
          <p:nvPr userDrawn="1"/>
        </p:nvSpPr>
        <p:spPr>
          <a:xfrm>
            <a:off x="-9856" y="6822000"/>
            <a:ext cx="12201856" cy="36000"/>
          </a:xfrm>
          <a:prstGeom prst="rect">
            <a:avLst/>
          </a:prstGeom>
          <a:gradFill>
            <a:gsLst>
              <a:gs pos="0">
                <a:schemeClr val="accent4"/>
              </a:gs>
              <a:gs pos="37000">
                <a:schemeClr val="bg1">
                  <a:lumMod val="85000"/>
                </a:schemeClr>
              </a:gs>
              <a:gs pos="100000">
                <a:schemeClr val="accent1"/>
              </a:gs>
              <a:gs pos="68000">
                <a:schemeClr val="tx1">
                  <a:lumMod val="85000"/>
                  <a:lumOff val="1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331581A5-A75E-41FB-A68A-70BA1AB54B28}"/>
              </a:ext>
            </a:extLst>
          </p:cNvPr>
          <p:cNvSpPr>
            <a:spLocks noGrp="1"/>
          </p:cNvSpPr>
          <p:nvPr>
            <p:ph type="title"/>
          </p:nvPr>
        </p:nvSpPr>
        <p:spPr>
          <a:xfrm>
            <a:off x="360000" y="360000"/>
            <a:ext cx="11473200" cy="540000"/>
          </a:xfrm>
          <a:prstGeom prst="rect">
            <a:avLst/>
          </a:prstGeom>
        </p:spPr>
        <p:txBody>
          <a:bodyPr vert="horz" lIns="0" tIns="0" rIns="0" bIns="0" rtlCol="0" anchor="t">
            <a:noAutofit/>
          </a:body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p:ph type="body" idx="1"/>
          </p:nvPr>
        </p:nvSpPr>
        <p:spPr>
          <a:xfrm>
            <a:off x="360000" y="1260000"/>
            <a:ext cx="11473200" cy="4860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p:ph type="ftr" sz="quarter" idx="3"/>
          </p:nvPr>
        </p:nvSpPr>
        <p:spPr>
          <a:xfrm>
            <a:off x="360000" y="6483329"/>
            <a:ext cx="2378438" cy="187367"/>
          </a:xfrm>
          <a:prstGeom prst="rect">
            <a:avLst/>
          </a:prstGeom>
          <a:gradFill>
            <a:gsLst>
              <a:gs pos="82000">
                <a:schemeClr val="bg1">
                  <a:lumMod val="95000"/>
                </a:schemeClr>
              </a:gs>
              <a:gs pos="100000">
                <a:schemeClr val="bg1">
                  <a:lumMod val="65000"/>
                </a:schemeClr>
              </a:gs>
            </a:gsLst>
            <a:lin ang="5400000" scaled="0"/>
          </a:gradFill>
        </p:spPr>
        <p:txBody>
          <a:bodyPr vert="horz" lIns="36000" tIns="0" rIns="0" bIns="0" rtlCol="0" anchor="ctr"/>
          <a:lstStyle>
            <a:lvl1pPr algn="l">
              <a:defRPr sz="1200">
                <a:solidFill>
                  <a:schemeClr val="tx1">
                    <a:lumMod val="75000"/>
                    <a:lumOff val="25000"/>
                  </a:schemeClr>
                </a:solidFill>
                <a:latin typeface="+mj-lt"/>
              </a:defRPr>
            </a:lvl1pPr>
          </a:lstStyle>
          <a:p>
            <a:r>
              <a:rPr lang="en-ZA" dirty="0"/>
              <a:t>Add a footer</a:t>
            </a:r>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p:ph type="sldNum" sz="quarter" idx="4"/>
          </p:nvPr>
        </p:nvSpPr>
        <p:spPr>
          <a:xfrm>
            <a:off x="11594400" y="6678000"/>
            <a:ext cx="597600" cy="144000"/>
          </a:xfrm>
          <a:prstGeom prst="rect">
            <a:avLst/>
          </a:prstGeom>
          <a:gradFill>
            <a:gsLst>
              <a:gs pos="0">
                <a:schemeClr val="accent2">
                  <a:lumMod val="75000"/>
                  <a:shade val="30000"/>
                  <a:satMod val="115000"/>
                </a:schemeClr>
              </a:gs>
              <a:gs pos="47000">
                <a:schemeClr val="accent2">
                  <a:lumMod val="75000"/>
                  <a:shade val="67500"/>
                  <a:satMod val="115000"/>
                </a:schemeClr>
              </a:gs>
              <a:gs pos="100000">
                <a:schemeClr val="accent1"/>
              </a:gs>
            </a:gsLst>
            <a:lin ang="10800000" scaled="0"/>
          </a:gradFill>
        </p:spPr>
        <p:txBody>
          <a:bodyPr vert="horz" lIns="0" tIns="0" rIns="72000" bIns="0" rtlCol="0" anchor="ctr"/>
          <a:lstStyle>
            <a:lvl1pPr algn="r">
              <a:defRPr sz="1200">
                <a:solidFill>
                  <a:schemeClr val="bg1"/>
                </a:solidFill>
                <a:latin typeface="+mj-lt"/>
              </a:defRPr>
            </a:lvl1p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63" r:id="rId4"/>
    <p:sldLayoutId id="2147483656" r:id="rId5"/>
    <p:sldLayoutId id="2147483660" r:id="rId6"/>
    <p:sldLayoutId id="2147483661" r:id="rId7"/>
    <p:sldLayoutId id="2147483664" r:id="rId8"/>
    <p:sldLayoutId id="2147483650" r:id="rId9"/>
    <p:sldLayoutId id="2147483652"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j-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j-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en.wikipedia.org/wiki/OpenCV"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commons.wikimedia.org/wiki/File:HSV_color_solid_cylinder.png"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www.mrscienceshow.com/2010/06/bring-us-your-burning-science-questions.html" TargetMode="External"/><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8.emf"/><Relationship Id="rId1" Type="http://schemas.openxmlformats.org/officeDocument/2006/relationships/slideLayout" Target="../slideLayouts/slideLayout9.xml"/><Relationship Id="rId4" Type="http://schemas.openxmlformats.org/officeDocument/2006/relationships/hyperlink" Target="http://www.mrscienceshow.com/2010/06/bring-us-your-burning-science-questions.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www.mrscienceshow.com/2010/06/bring-us-your-burning-science-questions.html" TargetMode="External"/><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mp"/><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hyperlink" Target="https://en.wikipedia.org/wiki/Image_resolu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hyperlink" Target="http://thewordonthewordoffaithinfoblog.com/2009/01/16/facts-about-the-word-of-faith-cult-movement/" TargetMode="Externa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hyperlink" Target="http://stackoverflow.com/questions/10661521/idea-needed-about-vehicle-counting-by-analysing-the-white-pixels-of-the-binary-f" TargetMode="External"/><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stackoverflow.com/questions/14113772/what-does-it-mean-to-change-the-color-channel" TargetMode="External"/><Relationship Id="rId2" Type="http://schemas.openxmlformats.org/officeDocument/2006/relationships/image" Target="../media/image16.gif"/><Relationship Id="rId1" Type="http://schemas.openxmlformats.org/officeDocument/2006/relationships/slideLayout" Target="../slideLayouts/slideLayout9.xml"/><Relationship Id="rId5" Type="http://schemas.openxmlformats.org/officeDocument/2006/relationships/hyperlink" Target="http://commons.wikimedia.org/wiki/File:RGB_channels_separation.png"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p:txBody>
          <a:bodyPr/>
          <a:lstStyle/>
          <a:p>
            <a:r>
              <a:rPr lang="en-ZA" sz="6000" b="1" spc="50" dirty="0">
                <a:ln w="0"/>
                <a:solidFill>
                  <a:schemeClr val="bg2"/>
                </a:solidFill>
                <a:effectLst>
                  <a:innerShdw blurRad="63500" dist="50800" dir="13500000">
                    <a:srgbClr val="000000">
                      <a:alpha val="50000"/>
                    </a:srgbClr>
                  </a:innerShdw>
                </a:effectLst>
                <a:latin typeface="Gabriola" panose="04040605051002020D02" pitchFamily="82" charset="0"/>
              </a:rPr>
              <a:t>Introduction to </a:t>
            </a:r>
            <a:r>
              <a:rPr lang="en-ZA" sz="6000" spc="0" dirty="0">
                <a:ln w="0"/>
                <a:solidFill>
                  <a:schemeClr val="accent1"/>
                </a:solidFill>
                <a:effectLst>
                  <a:outerShdw blurRad="38100" dist="25400" dir="5400000" algn="ctr" rotWithShape="0">
                    <a:srgbClr val="6E747A">
                      <a:alpha val="43000"/>
                    </a:srgbClr>
                  </a:outerShdw>
                </a:effectLst>
                <a:latin typeface="Gabriola" panose="04040605051002020D02" pitchFamily="82" charset="0"/>
              </a:rPr>
              <a:t>OpenCV</a:t>
            </a:r>
            <a:endParaRPr lang="en-ZA" sz="6000" dirty="0">
              <a:latin typeface="Gabriola" panose="04040605051002020D02" pitchFamily="82" charset="0"/>
            </a:endParaRPr>
          </a:p>
        </p:txBody>
      </p:sp>
      <p:sp>
        <p:nvSpPr>
          <p:cNvPr id="11" name="Graphic 8" descr="space radar outline">
            <a:extLst>
              <a:ext uri="{FF2B5EF4-FFF2-40B4-BE49-F238E27FC236}">
                <a16:creationId xmlns:a16="http://schemas.microsoft.com/office/drawing/2014/main" id="{52C1AEF9-C750-45F9-AD02-5447187F5716}"/>
              </a:ext>
            </a:extLst>
          </p:cNvPr>
          <p:cNvSpPr/>
          <p:nvPr/>
        </p:nvSpPr>
        <p:spPr>
          <a:xfrm rot="16731500">
            <a:off x="10630953" y="4560563"/>
            <a:ext cx="238125" cy="238125"/>
          </a:xfrm>
          <a:custGeom>
            <a:avLst/>
            <a:gdLst>
              <a:gd name="connsiteX0" fmla="*/ 145256 w 238125"/>
              <a:gd name="connsiteY0" fmla="*/ 159538 h 238125"/>
              <a:gd name="connsiteX1" fmla="*/ 150019 w 238125"/>
              <a:gd name="connsiteY1" fmla="*/ 154775 h 238125"/>
              <a:gd name="connsiteX2" fmla="*/ 150019 w 238125"/>
              <a:gd name="connsiteY2" fmla="*/ 145250 h 238125"/>
              <a:gd name="connsiteX3" fmla="*/ 145256 w 238125"/>
              <a:gd name="connsiteY3" fmla="*/ 140488 h 238125"/>
              <a:gd name="connsiteX4" fmla="*/ 140494 w 238125"/>
              <a:gd name="connsiteY4" fmla="*/ 145250 h 238125"/>
              <a:gd name="connsiteX5" fmla="*/ 140494 w 238125"/>
              <a:gd name="connsiteY5" fmla="*/ 154775 h 238125"/>
              <a:gd name="connsiteX6" fmla="*/ 145256 w 238125"/>
              <a:gd name="connsiteY6" fmla="*/ 159538 h 238125"/>
              <a:gd name="connsiteX7" fmla="*/ 234353 w 238125"/>
              <a:gd name="connsiteY7" fmla="*/ 122828 h 238125"/>
              <a:gd name="connsiteX8" fmla="*/ 196253 w 238125"/>
              <a:gd name="connsiteY8" fmla="*/ 84728 h 238125"/>
              <a:gd name="connsiteX9" fmla="*/ 192881 w 238125"/>
              <a:gd name="connsiteY9" fmla="*/ 83338 h 238125"/>
              <a:gd name="connsiteX10" fmla="*/ 97631 w 238125"/>
              <a:gd name="connsiteY10" fmla="*/ 83338 h 238125"/>
              <a:gd name="connsiteX11" fmla="*/ 93231 w 238125"/>
              <a:gd name="connsiteY11" fmla="*/ 86281 h 238125"/>
              <a:gd name="connsiteX12" fmla="*/ 94259 w 238125"/>
              <a:gd name="connsiteY12" fmla="*/ 91472 h 238125"/>
              <a:gd name="connsiteX13" fmla="*/ 114700 w 238125"/>
              <a:gd name="connsiteY13" fmla="*/ 111913 h 238125"/>
              <a:gd name="connsiteX14" fmla="*/ 73819 w 238125"/>
              <a:gd name="connsiteY14" fmla="*/ 111913 h 238125"/>
              <a:gd name="connsiteX15" fmla="*/ 73819 w 238125"/>
              <a:gd name="connsiteY15" fmla="*/ 45238 h 238125"/>
              <a:gd name="connsiteX16" fmla="*/ 88106 w 238125"/>
              <a:gd name="connsiteY16" fmla="*/ 45238 h 238125"/>
              <a:gd name="connsiteX17" fmla="*/ 92869 w 238125"/>
              <a:gd name="connsiteY17" fmla="*/ 40475 h 238125"/>
              <a:gd name="connsiteX18" fmla="*/ 92869 w 238125"/>
              <a:gd name="connsiteY18" fmla="*/ 21425 h 238125"/>
              <a:gd name="connsiteX19" fmla="*/ 88887 w 238125"/>
              <a:gd name="connsiteY19" fmla="*/ 16729 h 238125"/>
              <a:gd name="connsiteX20" fmla="*/ 31737 w 238125"/>
              <a:gd name="connsiteY20" fmla="*/ 7204 h 238125"/>
              <a:gd name="connsiteX21" fmla="*/ 27880 w 238125"/>
              <a:gd name="connsiteY21" fmla="*/ 8271 h 238125"/>
              <a:gd name="connsiteX22" fmla="*/ 26194 w 238125"/>
              <a:gd name="connsiteY22" fmla="*/ 11900 h 238125"/>
              <a:gd name="connsiteX23" fmla="*/ 26194 w 238125"/>
              <a:gd name="connsiteY23" fmla="*/ 40475 h 238125"/>
              <a:gd name="connsiteX24" fmla="*/ 30956 w 238125"/>
              <a:gd name="connsiteY24" fmla="*/ 45238 h 238125"/>
              <a:gd name="connsiteX25" fmla="*/ 64294 w 238125"/>
              <a:gd name="connsiteY25" fmla="*/ 45238 h 238125"/>
              <a:gd name="connsiteX26" fmla="*/ 64294 w 238125"/>
              <a:gd name="connsiteY26" fmla="*/ 111913 h 238125"/>
              <a:gd name="connsiteX27" fmla="*/ 40481 w 238125"/>
              <a:gd name="connsiteY27" fmla="*/ 111913 h 238125"/>
              <a:gd name="connsiteX28" fmla="*/ 26194 w 238125"/>
              <a:gd name="connsiteY28" fmla="*/ 126200 h 238125"/>
              <a:gd name="connsiteX29" fmla="*/ 26194 w 238125"/>
              <a:gd name="connsiteY29" fmla="*/ 164300 h 238125"/>
              <a:gd name="connsiteX30" fmla="*/ 40481 w 238125"/>
              <a:gd name="connsiteY30" fmla="*/ 178588 h 238125"/>
              <a:gd name="connsiteX31" fmla="*/ 76610 w 238125"/>
              <a:gd name="connsiteY31" fmla="*/ 178588 h 238125"/>
              <a:gd name="connsiteX32" fmla="*/ 52769 w 238125"/>
              <a:gd name="connsiteY32" fmla="*/ 202429 h 238125"/>
              <a:gd name="connsiteX33" fmla="*/ 30956 w 238125"/>
              <a:gd name="connsiteY33" fmla="*/ 188113 h 238125"/>
              <a:gd name="connsiteX34" fmla="*/ 7144 w 238125"/>
              <a:gd name="connsiteY34" fmla="*/ 211925 h 238125"/>
              <a:gd name="connsiteX35" fmla="*/ 30956 w 238125"/>
              <a:gd name="connsiteY35" fmla="*/ 235738 h 238125"/>
              <a:gd name="connsiteX36" fmla="*/ 54550 w 238125"/>
              <a:gd name="connsiteY36" fmla="*/ 214116 h 238125"/>
              <a:gd name="connsiteX37" fmla="*/ 90078 w 238125"/>
              <a:gd name="connsiteY37" fmla="*/ 178588 h 238125"/>
              <a:gd name="connsiteX38" fmla="*/ 111919 w 238125"/>
              <a:gd name="connsiteY38" fmla="*/ 178588 h 238125"/>
              <a:gd name="connsiteX39" fmla="*/ 111919 w 238125"/>
              <a:gd name="connsiteY39" fmla="*/ 188598 h 238125"/>
              <a:gd name="connsiteX40" fmla="*/ 92869 w 238125"/>
              <a:gd name="connsiteY40" fmla="*/ 211925 h 238125"/>
              <a:gd name="connsiteX41" fmla="*/ 116681 w 238125"/>
              <a:gd name="connsiteY41" fmla="*/ 235738 h 238125"/>
              <a:gd name="connsiteX42" fmla="*/ 140494 w 238125"/>
              <a:gd name="connsiteY42" fmla="*/ 211925 h 238125"/>
              <a:gd name="connsiteX43" fmla="*/ 121444 w 238125"/>
              <a:gd name="connsiteY43" fmla="*/ 188598 h 238125"/>
              <a:gd name="connsiteX44" fmla="*/ 121444 w 238125"/>
              <a:gd name="connsiteY44" fmla="*/ 178588 h 238125"/>
              <a:gd name="connsiteX45" fmla="*/ 143275 w 238125"/>
              <a:gd name="connsiteY45" fmla="*/ 178588 h 238125"/>
              <a:gd name="connsiteX46" fmla="*/ 178813 w 238125"/>
              <a:gd name="connsiteY46" fmla="*/ 214125 h 238125"/>
              <a:gd name="connsiteX47" fmla="*/ 202406 w 238125"/>
              <a:gd name="connsiteY47" fmla="*/ 235738 h 238125"/>
              <a:gd name="connsiteX48" fmla="*/ 226219 w 238125"/>
              <a:gd name="connsiteY48" fmla="*/ 211925 h 238125"/>
              <a:gd name="connsiteX49" fmla="*/ 202406 w 238125"/>
              <a:gd name="connsiteY49" fmla="*/ 188113 h 238125"/>
              <a:gd name="connsiteX50" fmla="*/ 180594 w 238125"/>
              <a:gd name="connsiteY50" fmla="*/ 202438 h 238125"/>
              <a:gd name="connsiteX51" fmla="*/ 156743 w 238125"/>
              <a:gd name="connsiteY51" fmla="*/ 178588 h 238125"/>
              <a:gd name="connsiteX52" fmla="*/ 192881 w 238125"/>
              <a:gd name="connsiteY52" fmla="*/ 178588 h 238125"/>
              <a:gd name="connsiteX53" fmla="*/ 207169 w 238125"/>
              <a:gd name="connsiteY53" fmla="*/ 164300 h 238125"/>
              <a:gd name="connsiteX54" fmla="*/ 207169 w 238125"/>
              <a:gd name="connsiteY54" fmla="*/ 130963 h 238125"/>
              <a:gd name="connsiteX55" fmla="*/ 230981 w 238125"/>
              <a:gd name="connsiteY55" fmla="*/ 130963 h 238125"/>
              <a:gd name="connsiteX56" fmla="*/ 235382 w 238125"/>
              <a:gd name="connsiteY56" fmla="*/ 128019 h 238125"/>
              <a:gd name="connsiteX57" fmla="*/ 234353 w 238125"/>
              <a:gd name="connsiteY57" fmla="*/ 122828 h 238125"/>
              <a:gd name="connsiteX58" fmla="*/ 45244 w 238125"/>
              <a:gd name="connsiteY58" fmla="*/ 211935 h 238125"/>
              <a:gd name="connsiteX59" fmla="*/ 30956 w 238125"/>
              <a:gd name="connsiteY59" fmla="*/ 226213 h 238125"/>
              <a:gd name="connsiteX60" fmla="*/ 16669 w 238125"/>
              <a:gd name="connsiteY60" fmla="*/ 211925 h 238125"/>
              <a:gd name="connsiteX61" fmla="*/ 30956 w 238125"/>
              <a:gd name="connsiteY61" fmla="*/ 197638 h 238125"/>
              <a:gd name="connsiteX62" fmla="*/ 45244 w 238125"/>
              <a:gd name="connsiteY62" fmla="*/ 211925 h 238125"/>
              <a:gd name="connsiteX63" fmla="*/ 45244 w 238125"/>
              <a:gd name="connsiteY63" fmla="*/ 211935 h 238125"/>
              <a:gd name="connsiteX64" fmla="*/ 202406 w 238125"/>
              <a:gd name="connsiteY64" fmla="*/ 197638 h 238125"/>
              <a:gd name="connsiteX65" fmla="*/ 216694 w 238125"/>
              <a:gd name="connsiteY65" fmla="*/ 211925 h 238125"/>
              <a:gd name="connsiteX66" fmla="*/ 202406 w 238125"/>
              <a:gd name="connsiteY66" fmla="*/ 226213 h 238125"/>
              <a:gd name="connsiteX67" fmla="*/ 188119 w 238125"/>
              <a:gd name="connsiteY67" fmla="*/ 211925 h 238125"/>
              <a:gd name="connsiteX68" fmla="*/ 202406 w 238125"/>
              <a:gd name="connsiteY68" fmla="*/ 197638 h 238125"/>
              <a:gd name="connsiteX69" fmla="*/ 109128 w 238125"/>
              <a:gd name="connsiteY69" fmla="*/ 92863 h 238125"/>
              <a:gd name="connsiteX70" fmla="*/ 143275 w 238125"/>
              <a:gd name="connsiteY70" fmla="*/ 92863 h 238125"/>
              <a:gd name="connsiteX71" fmla="*/ 171850 w 238125"/>
              <a:gd name="connsiteY71" fmla="*/ 121438 h 238125"/>
              <a:gd name="connsiteX72" fmla="*/ 137703 w 238125"/>
              <a:gd name="connsiteY72" fmla="*/ 121438 h 238125"/>
              <a:gd name="connsiteX73" fmla="*/ 109128 w 238125"/>
              <a:gd name="connsiteY73" fmla="*/ 92863 h 238125"/>
              <a:gd name="connsiteX74" fmla="*/ 35719 w 238125"/>
              <a:gd name="connsiteY74" fmla="*/ 35713 h 238125"/>
              <a:gd name="connsiteX75" fmla="*/ 35719 w 238125"/>
              <a:gd name="connsiteY75" fmla="*/ 17520 h 238125"/>
              <a:gd name="connsiteX76" fmla="*/ 83344 w 238125"/>
              <a:gd name="connsiteY76" fmla="*/ 25454 h 238125"/>
              <a:gd name="connsiteX77" fmla="*/ 83344 w 238125"/>
              <a:gd name="connsiteY77" fmla="*/ 35713 h 238125"/>
              <a:gd name="connsiteX78" fmla="*/ 35719 w 238125"/>
              <a:gd name="connsiteY78" fmla="*/ 35713 h 238125"/>
              <a:gd name="connsiteX79" fmla="*/ 130969 w 238125"/>
              <a:gd name="connsiteY79" fmla="*/ 211925 h 238125"/>
              <a:gd name="connsiteX80" fmla="*/ 116681 w 238125"/>
              <a:gd name="connsiteY80" fmla="*/ 226213 h 238125"/>
              <a:gd name="connsiteX81" fmla="*/ 102394 w 238125"/>
              <a:gd name="connsiteY81" fmla="*/ 211925 h 238125"/>
              <a:gd name="connsiteX82" fmla="*/ 116681 w 238125"/>
              <a:gd name="connsiteY82" fmla="*/ 197638 h 238125"/>
              <a:gd name="connsiteX83" fmla="*/ 130969 w 238125"/>
              <a:gd name="connsiteY83" fmla="*/ 211925 h 238125"/>
              <a:gd name="connsiteX84" fmla="*/ 197644 w 238125"/>
              <a:gd name="connsiteY84" fmla="*/ 164300 h 238125"/>
              <a:gd name="connsiteX85" fmla="*/ 192881 w 238125"/>
              <a:gd name="connsiteY85" fmla="*/ 169063 h 238125"/>
              <a:gd name="connsiteX86" fmla="*/ 40481 w 238125"/>
              <a:gd name="connsiteY86" fmla="*/ 169063 h 238125"/>
              <a:gd name="connsiteX87" fmla="*/ 35719 w 238125"/>
              <a:gd name="connsiteY87" fmla="*/ 164300 h 238125"/>
              <a:gd name="connsiteX88" fmla="*/ 35719 w 238125"/>
              <a:gd name="connsiteY88" fmla="*/ 126200 h 238125"/>
              <a:gd name="connsiteX89" fmla="*/ 40481 w 238125"/>
              <a:gd name="connsiteY89" fmla="*/ 121438 h 238125"/>
              <a:gd name="connsiteX90" fmla="*/ 124225 w 238125"/>
              <a:gd name="connsiteY90" fmla="*/ 121438 h 238125"/>
              <a:gd name="connsiteX91" fmla="*/ 132359 w 238125"/>
              <a:gd name="connsiteY91" fmla="*/ 129572 h 238125"/>
              <a:gd name="connsiteX92" fmla="*/ 135731 w 238125"/>
              <a:gd name="connsiteY92" fmla="*/ 130963 h 238125"/>
              <a:gd name="connsiteX93" fmla="*/ 197644 w 238125"/>
              <a:gd name="connsiteY93" fmla="*/ 130963 h 238125"/>
              <a:gd name="connsiteX94" fmla="*/ 197644 w 238125"/>
              <a:gd name="connsiteY94" fmla="*/ 164300 h 238125"/>
              <a:gd name="connsiteX95" fmla="*/ 185318 w 238125"/>
              <a:gd name="connsiteY95" fmla="*/ 121438 h 238125"/>
              <a:gd name="connsiteX96" fmla="*/ 156743 w 238125"/>
              <a:gd name="connsiteY96" fmla="*/ 92863 h 238125"/>
              <a:gd name="connsiteX97" fmla="*/ 190910 w 238125"/>
              <a:gd name="connsiteY97" fmla="*/ 92863 h 238125"/>
              <a:gd name="connsiteX98" fmla="*/ 219485 w 238125"/>
              <a:gd name="connsiteY98" fmla="*/ 121438 h 238125"/>
              <a:gd name="connsiteX99" fmla="*/ 185318 w 238125"/>
              <a:gd name="connsiteY99" fmla="*/ 121438 h 238125"/>
              <a:gd name="connsiteX100" fmla="*/ 164306 w 238125"/>
              <a:gd name="connsiteY100" fmla="*/ 159538 h 238125"/>
              <a:gd name="connsiteX101" fmla="*/ 169069 w 238125"/>
              <a:gd name="connsiteY101" fmla="*/ 154775 h 238125"/>
              <a:gd name="connsiteX102" fmla="*/ 169069 w 238125"/>
              <a:gd name="connsiteY102" fmla="*/ 145250 h 238125"/>
              <a:gd name="connsiteX103" fmla="*/ 164306 w 238125"/>
              <a:gd name="connsiteY103" fmla="*/ 140488 h 238125"/>
              <a:gd name="connsiteX104" fmla="*/ 159544 w 238125"/>
              <a:gd name="connsiteY104" fmla="*/ 145250 h 238125"/>
              <a:gd name="connsiteX105" fmla="*/ 159544 w 238125"/>
              <a:gd name="connsiteY105" fmla="*/ 154775 h 238125"/>
              <a:gd name="connsiteX106" fmla="*/ 164306 w 238125"/>
              <a:gd name="connsiteY106" fmla="*/ 159538 h 238125"/>
              <a:gd name="connsiteX107" fmla="*/ 78581 w 238125"/>
              <a:gd name="connsiteY107" fmla="*/ 130963 h 238125"/>
              <a:gd name="connsiteX108" fmla="*/ 50006 w 238125"/>
              <a:gd name="connsiteY108" fmla="*/ 130963 h 238125"/>
              <a:gd name="connsiteX109" fmla="*/ 45244 w 238125"/>
              <a:gd name="connsiteY109" fmla="*/ 135725 h 238125"/>
              <a:gd name="connsiteX110" fmla="*/ 45244 w 238125"/>
              <a:gd name="connsiteY110" fmla="*/ 154775 h 238125"/>
              <a:gd name="connsiteX111" fmla="*/ 50006 w 238125"/>
              <a:gd name="connsiteY111" fmla="*/ 159538 h 238125"/>
              <a:gd name="connsiteX112" fmla="*/ 78581 w 238125"/>
              <a:gd name="connsiteY112" fmla="*/ 159538 h 238125"/>
              <a:gd name="connsiteX113" fmla="*/ 83344 w 238125"/>
              <a:gd name="connsiteY113" fmla="*/ 154775 h 238125"/>
              <a:gd name="connsiteX114" fmla="*/ 83344 w 238125"/>
              <a:gd name="connsiteY114" fmla="*/ 135725 h 238125"/>
              <a:gd name="connsiteX115" fmla="*/ 78581 w 238125"/>
              <a:gd name="connsiteY115" fmla="*/ 130963 h 238125"/>
              <a:gd name="connsiteX116" fmla="*/ 73819 w 238125"/>
              <a:gd name="connsiteY116" fmla="*/ 150013 h 238125"/>
              <a:gd name="connsiteX117" fmla="*/ 54769 w 238125"/>
              <a:gd name="connsiteY117" fmla="*/ 150013 h 238125"/>
              <a:gd name="connsiteX118" fmla="*/ 54769 w 238125"/>
              <a:gd name="connsiteY118" fmla="*/ 140488 h 238125"/>
              <a:gd name="connsiteX119" fmla="*/ 73819 w 238125"/>
              <a:gd name="connsiteY119" fmla="*/ 140488 h 238125"/>
              <a:gd name="connsiteX120" fmla="*/ 73819 w 238125"/>
              <a:gd name="connsiteY120" fmla="*/ 150013 h 238125"/>
              <a:gd name="connsiteX121" fmla="*/ 183356 w 238125"/>
              <a:gd name="connsiteY121" fmla="*/ 159538 h 238125"/>
              <a:gd name="connsiteX122" fmla="*/ 188119 w 238125"/>
              <a:gd name="connsiteY122" fmla="*/ 154775 h 238125"/>
              <a:gd name="connsiteX123" fmla="*/ 188119 w 238125"/>
              <a:gd name="connsiteY123" fmla="*/ 145250 h 238125"/>
              <a:gd name="connsiteX124" fmla="*/ 183356 w 238125"/>
              <a:gd name="connsiteY124" fmla="*/ 140488 h 238125"/>
              <a:gd name="connsiteX125" fmla="*/ 178594 w 238125"/>
              <a:gd name="connsiteY125" fmla="*/ 145250 h 238125"/>
              <a:gd name="connsiteX126" fmla="*/ 178594 w 238125"/>
              <a:gd name="connsiteY126" fmla="*/ 154775 h 238125"/>
              <a:gd name="connsiteX127" fmla="*/ 183356 w 238125"/>
              <a:gd name="connsiteY127" fmla="*/ 15953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238125" h="238125">
                <a:moveTo>
                  <a:pt x="145256" y="159538"/>
                </a:moveTo>
                <a:cubicBezTo>
                  <a:pt x="147885" y="159538"/>
                  <a:pt x="150019" y="157404"/>
                  <a:pt x="150019" y="154775"/>
                </a:cubicBezTo>
                <a:lnTo>
                  <a:pt x="150019" y="145250"/>
                </a:lnTo>
                <a:cubicBezTo>
                  <a:pt x="150019" y="142621"/>
                  <a:pt x="147885" y="140488"/>
                  <a:pt x="145256" y="140488"/>
                </a:cubicBezTo>
                <a:cubicBezTo>
                  <a:pt x="142627" y="140488"/>
                  <a:pt x="140494" y="142621"/>
                  <a:pt x="140494" y="145250"/>
                </a:cubicBezTo>
                <a:lnTo>
                  <a:pt x="140494" y="154775"/>
                </a:lnTo>
                <a:cubicBezTo>
                  <a:pt x="140494" y="157404"/>
                  <a:pt x="142627" y="159538"/>
                  <a:pt x="145256" y="159538"/>
                </a:cubicBezTo>
                <a:close/>
                <a:moveTo>
                  <a:pt x="234353" y="122828"/>
                </a:moveTo>
                <a:lnTo>
                  <a:pt x="196253" y="84728"/>
                </a:lnTo>
                <a:cubicBezTo>
                  <a:pt x="195358" y="83842"/>
                  <a:pt x="194148" y="83338"/>
                  <a:pt x="192881" y="83338"/>
                </a:cubicBezTo>
                <a:lnTo>
                  <a:pt x="97631" y="83338"/>
                </a:lnTo>
                <a:cubicBezTo>
                  <a:pt x="95707" y="83338"/>
                  <a:pt x="93964" y="84500"/>
                  <a:pt x="93231" y="86281"/>
                </a:cubicBezTo>
                <a:cubicBezTo>
                  <a:pt x="92488" y="88062"/>
                  <a:pt x="92897" y="90110"/>
                  <a:pt x="94259" y="91472"/>
                </a:cubicBezTo>
                <a:lnTo>
                  <a:pt x="114700" y="111913"/>
                </a:lnTo>
                <a:lnTo>
                  <a:pt x="73819" y="111913"/>
                </a:lnTo>
                <a:lnTo>
                  <a:pt x="73819" y="45238"/>
                </a:lnTo>
                <a:lnTo>
                  <a:pt x="88106" y="45238"/>
                </a:lnTo>
                <a:cubicBezTo>
                  <a:pt x="90735" y="45238"/>
                  <a:pt x="92869" y="43104"/>
                  <a:pt x="92869" y="40475"/>
                </a:cubicBezTo>
                <a:lnTo>
                  <a:pt x="92869" y="21425"/>
                </a:lnTo>
                <a:cubicBezTo>
                  <a:pt x="92869" y="19101"/>
                  <a:pt x="91183" y="17110"/>
                  <a:pt x="88887" y="16729"/>
                </a:cubicBezTo>
                <a:lnTo>
                  <a:pt x="31737" y="7204"/>
                </a:lnTo>
                <a:cubicBezTo>
                  <a:pt x="30375" y="6985"/>
                  <a:pt x="28946" y="7366"/>
                  <a:pt x="27880" y="8271"/>
                </a:cubicBezTo>
                <a:cubicBezTo>
                  <a:pt x="26803" y="9166"/>
                  <a:pt x="26194" y="10500"/>
                  <a:pt x="26194" y="11900"/>
                </a:cubicBezTo>
                <a:lnTo>
                  <a:pt x="26194" y="40475"/>
                </a:lnTo>
                <a:cubicBezTo>
                  <a:pt x="26194" y="43104"/>
                  <a:pt x="28327" y="45238"/>
                  <a:pt x="30956" y="45238"/>
                </a:cubicBezTo>
                <a:lnTo>
                  <a:pt x="64294" y="45238"/>
                </a:lnTo>
                <a:lnTo>
                  <a:pt x="64294" y="111913"/>
                </a:lnTo>
                <a:lnTo>
                  <a:pt x="40481" y="111913"/>
                </a:lnTo>
                <a:cubicBezTo>
                  <a:pt x="32604" y="111913"/>
                  <a:pt x="26194" y="118323"/>
                  <a:pt x="26194" y="126200"/>
                </a:cubicBezTo>
                <a:lnTo>
                  <a:pt x="26194" y="164300"/>
                </a:lnTo>
                <a:cubicBezTo>
                  <a:pt x="26194" y="172177"/>
                  <a:pt x="32604" y="178588"/>
                  <a:pt x="40481" y="178588"/>
                </a:cubicBezTo>
                <a:lnTo>
                  <a:pt x="76610" y="178588"/>
                </a:lnTo>
                <a:lnTo>
                  <a:pt x="52769" y="202429"/>
                </a:lnTo>
                <a:cubicBezTo>
                  <a:pt x="49082" y="194018"/>
                  <a:pt x="40700" y="188113"/>
                  <a:pt x="30956" y="188113"/>
                </a:cubicBezTo>
                <a:cubicBezTo>
                  <a:pt x="17831" y="188113"/>
                  <a:pt x="7144" y="198800"/>
                  <a:pt x="7144" y="211925"/>
                </a:cubicBezTo>
                <a:cubicBezTo>
                  <a:pt x="7144" y="225050"/>
                  <a:pt x="17831" y="235738"/>
                  <a:pt x="30956" y="235738"/>
                </a:cubicBezTo>
                <a:cubicBezTo>
                  <a:pt x="43329" y="235738"/>
                  <a:pt x="53416" y="226203"/>
                  <a:pt x="54550" y="214116"/>
                </a:cubicBezTo>
                <a:lnTo>
                  <a:pt x="90078" y="178588"/>
                </a:lnTo>
                <a:lnTo>
                  <a:pt x="111919" y="178588"/>
                </a:lnTo>
                <a:lnTo>
                  <a:pt x="111919" y="188598"/>
                </a:lnTo>
                <a:cubicBezTo>
                  <a:pt x="101060" y="190808"/>
                  <a:pt x="92869" y="200428"/>
                  <a:pt x="92869" y="211925"/>
                </a:cubicBezTo>
                <a:cubicBezTo>
                  <a:pt x="92869" y="225050"/>
                  <a:pt x="103556" y="235738"/>
                  <a:pt x="116681" y="235738"/>
                </a:cubicBezTo>
                <a:cubicBezTo>
                  <a:pt x="129807" y="235738"/>
                  <a:pt x="140494" y="225050"/>
                  <a:pt x="140494" y="211925"/>
                </a:cubicBezTo>
                <a:cubicBezTo>
                  <a:pt x="140494" y="200428"/>
                  <a:pt x="132293" y="190808"/>
                  <a:pt x="121444" y="188598"/>
                </a:cubicBezTo>
                <a:lnTo>
                  <a:pt x="121444" y="178588"/>
                </a:lnTo>
                <a:lnTo>
                  <a:pt x="143275" y="178588"/>
                </a:lnTo>
                <a:lnTo>
                  <a:pt x="178813" y="214125"/>
                </a:lnTo>
                <a:cubicBezTo>
                  <a:pt x="179946" y="226203"/>
                  <a:pt x="190033" y="235738"/>
                  <a:pt x="202406" y="235738"/>
                </a:cubicBezTo>
                <a:cubicBezTo>
                  <a:pt x="215532" y="235738"/>
                  <a:pt x="226219" y="225050"/>
                  <a:pt x="226219" y="211925"/>
                </a:cubicBezTo>
                <a:cubicBezTo>
                  <a:pt x="226219" y="198800"/>
                  <a:pt x="215532" y="188113"/>
                  <a:pt x="202406" y="188113"/>
                </a:cubicBezTo>
                <a:cubicBezTo>
                  <a:pt x="192653" y="188113"/>
                  <a:pt x="184271" y="194028"/>
                  <a:pt x="180594" y="202438"/>
                </a:cubicBezTo>
                <a:lnTo>
                  <a:pt x="156743" y="178588"/>
                </a:lnTo>
                <a:lnTo>
                  <a:pt x="192881" y="178588"/>
                </a:lnTo>
                <a:cubicBezTo>
                  <a:pt x="200758" y="178588"/>
                  <a:pt x="207169" y="172177"/>
                  <a:pt x="207169" y="164300"/>
                </a:cubicBezTo>
                <a:lnTo>
                  <a:pt x="207169" y="130963"/>
                </a:lnTo>
                <a:lnTo>
                  <a:pt x="230981" y="130963"/>
                </a:lnTo>
                <a:cubicBezTo>
                  <a:pt x="232905" y="130963"/>
                  <a:pt x="234648" y="129800"/>
                  <a:pt x="235382" y="128019"/>
                </a:cubicBezTo>
                <a:cubicBezTo>
                  <a:pt x="236125" y="126238"/>
                  <a:pt x="235715" y="124190"/>
                  <a:pt x="234353" y="122828"/>
                </a:cubicBezTo>
                <a:close/>
                <a:moveTo>
                  <a:pt x="45244" y="211935"/>
                </a:moveTo>
                <a:cubicBezTo>
                  <a:pt x="45234" y="219802"/>
                  <a:pt x="38824" y="226213"/>
                  <a:pt x="30956" y="226213"/>
                </a:cubicBezTo>
                <a:cubicBezTo>
                  <a:pt x="23079" y="226213"/>
                  <a:pt x="16669" y="219802"/>
                  <a:pt x="16669" y="211925"/>
                </a:cubicBezTo>
                <a:cubicBezTo>
                  <a:pt x="16669" y="204048"/>
                  <a:pt x="23079" y="197638"/>
                  <a:pt x="30956" y="197638"/>
                </a:cubicBezTo>
                <a:cubicBezTo>
                  <a:pt x="38833" y="197638"/>
                  <a:pt x="45244" y="204048"/>
                  <a:pt x="45244" y="211925"/>
                </a:cubicBezTo>
                <a:cubicBezTo>
                  <a:pt x="45244" y="211925"/>
                  <a:pt x="45244" y="211925"/>
                  <a:pt x="45244" y="211935"/>
                </a:cubicBezTo>
                <a:close/>
                <a:moveTo>
                  <a:pt x="202406" y="197638"/>
                </a:moveTo>
                <a:cubicBezTo>
                  <a:pt x="210283" y="197638"/>
                  <a:pt x="216694" y="204048"/>
                  <a:pt x="216694" y="211925"/>
                </a:cubicBezTo>
                <a:cubicBezTo>
                  <a:pt x="216694" y="219802"/>
                  <a:pt x="210283" y="226213"/>
                  <a:pt x="202406" y="226213"/>
                </a:cubicBezTo>
                <a:cubicBezTo>
                  <a:pt x="194529" y="226213"/>
                  <a:pt x="188119" y="219802"/>
                  <a:pt x="188119" y="211925"/>
                </a:cubicBezTo>
                <a:cubicBezTo>
                  <a:pt x="188119" y="204048"/>
                  <a:pt x="194529" y="197638"/>
                  <a:pt x="202406" y="197638"/>
                </a:cubicBezTo>
                <a:close/>
                <a:moveTo>
                  <a:pt x="109128" y="92863"/>
                </a:moveTo>
                <a:lnTo>
                  <a:pt x="143275" y="92863"/>
                </a:lnTo>
                <a:lnTo>
                  <a:pt x="171850" y="121438"/>
                </a:lnTo>
                <a:lnTo>
                  <a:pt x="137703" y="121438"/>
                </a:lnTo>
                <a:lnTo>
                  <a:pt x="109128" y="92863"/>
                </a:lnTo>
                <a:close/>
                <a:moveTo>
                  <a:pt x="35719" y="35713"/>
                </a:moveTo>
                <a:lnTo>
                  <a:pt x="35719" y="17520"/>
                </a:lnTo>
                <a:lnTo>
                  <a:pt x="83344" y="25454"/>
                </a:lnTo>
                <a:lnTo>
                  <a:pt x="83344" y="35713"/>
                </a:lnTo>
                <a:lnTo>
                  <a:pt x="35719" y="35713"/>
                </a:lnTo>
                <a:close/>
                <a:moveTo>
                  <a:pt x="130969" y="211925"/>
                </a:moveTo>
                <a:cubicBezTo>
                  <a:pt x="130969" y="219802"/>
                  <a:pt x="124558" y="226213"/>
                  <a:pt x="116681" y="226213"/>
                </a:cubicBezTo>
                <a:cubicBezTo>
                  <a:pt x="108804" y="226213"/>
                  <a:pt x="102394" y="219802"/>
                  <a:pt x="102394" y="211925"/>
                </a:cubicBezTo>
                <a:cubicBezTo>
                  <a:pt x="102394" y="204048"/>
                  <a:pt x="108804" y="197638"/>
                  <a:pt x="116681" y="197638"/>
                </a:cubicBezTo>
                <a:cubicBezTo>
                  <a:pt x="124558" y="197638"/>
                  <a:pt x="130969" y="204048"/>
                  <a:pt x="130969" y="211925"/>
                </a:cubicBezTo>
                <a:close/>
                <a:moveTo>
                  <a:pt x="197644" y="164300"/>
                </a:moveTo>
                <a:cubicBezTo>
                  <a:pt x="197644" y="166929"/>
                  <a:pt x="195510" y="169063"/>
                  <a:pt x="192881" y="169063"/>
                </a:cubicBezTo>
                <a:lnTo>
                  <a:pt x="40481" y="169063"/>
                </a:lnTo>
                <a:cubicBezTo>
                  <a:pt x="37852" y="169063"/>
                  <a:pt x="35719" y="166929"/>
                  <a:pt x="35719" y="164300"/>
                </a:cubicBezTo>
                <a:lnTo>
                  <a:pt x="35719" y="126200"/>
                </a:lnTo>
                <a:cubicBezTo>
                  <a:pt x="35719" y="123571"/>
                  <a:pt x="37852" y="121438"/>
                  <a:pt x="40481" y="121438"/>
                </a:cubicBezTo>
                <a:lnTo>
                  <a:pt x="124225" y="121438"/>
                </a:lnTo>
                <a:lnTo>
                  <a:pt x="132359" y="129572"/>
                </a:lnTo>
                <a:cubicBezTo>
                  <a:pt x="133255" y="130458"/>
                  <a:pt x="134464" y="130963"/>
                  <a:pt x="135731" y="130963"/>
                </a:cubicBezTo>
                <a:lnTo>
                  <a:pt x="197644" y="130963"/>
                </a:lnTo>
                <a:lnTo>
                  <a:pt x="197644" y="164300"/>
                </a:lnTo>
                <a:close/>
                <a:moveTo>
                  <a:pt x="185318" y="121438"/>
                </a:moveTo>
                <a:lnTo>
                  <a:pt x="156743" y="92863"/>
                </a:lnTo>
                <a:lnTo>
                  <a:pt x="190910" y="92863"/>
                </a:lnTo>
                <a:lnTo>
                  <a:pt x="219485" y="121438"/>
                </a:lnTo>
                <a:lnTo>
                  <a:pt x="185318" y="121438"/>
                </a:lnTo>
                <a:close/>
                <a:moveTo>
                  <a:pt x="164306" y="159538"/>
                </a:moveTo>
                <a:cubicBezTo>
                  <a:pt x="166935" y="159538"/>
                  <a:pt x="169069" y="157404"/>
                  <a:pt x="169069" y="154775"/>
                </a:cubicBezTo>
                <a:lnTo>
                  <a:pt x="169069" y="145250"/>
                </a:lnTo>
                <a:cubicBezTo>
                  <a:pt x="169069" y="142621"/>
                  <a:pt x="166935" y="140488"/>
                  <a:pt x="164306" y="140488"/>
                </a:cubicBezTo>
                <a:cubicBezTo>
                  <a:pt x="161677" y="140488"/>
                  <a:pt x="159544" y="142621"/>
                  <a:pt x="159544" y="145250"/>
                </a:cubicBezTo>
                <a:lnTo>
                  <a:pt x="159544" y="154775"/>
                </a:lnTo>
                <a:cubicBezTo>
                  <a:pt x="159544" y="157404"/>
                  <a:pt x="161677" y="159538"/>
                  <a:pt x="164306" y="159538"/>
                </a:cubicBezTo>
                <a:close/>
                <a:moveTo>
                  <a:pt x="78581" y="130963"/>
                </a:moveTo>
                <a:lnTo>
                  <a:pt x="50006" y="130963"/>
                </a:lnTo>
                <a:cubicBezTo>
                  <a:pt x="47377" y="130963"/>
                  <a:pt x="45244" y="133096"/>
                  <a:pt x="45244" y="135725"/>
                </a:cubicBezTo>
                <a:lnTo>
                  <a:pt x="45244" y="154775"/>
                </a:lnTo>
                <a:cubicBezTo>
                  <a:pt x="45244" y="157404"/>
                  <a:pt x="47377" y="159538"/>
                  <a:pt x="50006" y="159538"/>
                </a:cubicBezTo>
                <a:lnTo>
                  <a:pt x="78581" y="159538"/>
                </a:lnTo>
                <a:cubicBezTo>
                  <a:pt x="81210" y="159538"/>
                  <a:pt x="83344" y="157404"/>
                  <a:pt x="83344" y="154775"/>
                </a:cubicBezTo>
                <a:lnTo>
                  <a:pt x="83344" y="135725"/>
                </a:lnTo>
                <a:cubicBezTo>
                  <a:pt x="83344" y="133096"/>
                  <a:pt x="81210" y="130963"/>
                  <a:pt x="78581" y="130963"/>
                </a:cubicBezTo>
                <a:close/>
                <a:moveTo>
                  <a:pt x="73819" y="150013"/>
                </a:moveTo>
                <a:lnTo>
                  <a:pt x="54769" y="150013"/>
                </a:lnTo>
                <a:lnTo>
                  <a:pt x="54769" y="140488"/>
                </a:lnTo>
                <a:lnTo>
                  <a:pt x="73819" y="140488"/>
                </a:lnTo>
                <a:lnTo>
                  <a:pt x="73819" y="150013"/>
                </a:lnTo>
                <a:close/>
                <a:moveTo>
                  <a:pt x="183356" y="159538"/>
                </a:moveTo>
                <a:cubicBezTo>
                  <a:pt x="185985" y="159538"/>
                  <a:pt x="188119" y="157404"/>
                  <a:pt x="188119" y="154775"/>
                </a:cubicBezTo>
                <a:lnTo>
                  <a:pt x="188119" y="145250"/>
                </a:lnTo>
                <a:cubicBezTo>
                  <a:pt x="188119" y="142621"/>
                  <a:pt x="185985" y="140488"/>
                  <a:pt x="183356" y="140488"/>
                </a:cubicBezTo>
                <a:cubicBezTo>
                  <a:pt x="180727" y="140488"/>
                  <a:pt x="178594" y="142621"/>
                  <a:pt x="178594" y="145250"/>
                </a:cubicBezTo>
                <a:lnTo>
                  <a:pt x="178594" y="154775"/>
                </a:lnTo>
                <a:cubicBezTo>
                  <a:pt x="178594" y="157404"/>
                  <a:pt x="180727" y="159538"/>
                  <a:pt x="183356" y="159538"/>
                </a:cubicBezTo>
                <a:close/>
              </a:path>
            </a:pathLst>
          </a:custGeom>
          <a:solidFill>
            <a:schemeClr val="bg1"/>
          </a:solidFill>
          <a:ln w="9525" cap="flat">
            <a:noFill/>
            <a:prstDash val="solid"/>
            <a:miter/>
          </a:ln>
        </p:spPr>
        <p:txBody>
          <a:bodyPr rtlCol="0" anchor="ctr"/>
          <a:lstStyle/>
          <a:p>
            <a:endParaRPr lang="en-ZA" dirty="0"/>
          </a:p>
        </p:txBody>
      </p:sp>
      <p:pic>
        <p:nvPicPr>
          <p:cNvPr id="9" name="Picture Placeholder 8" descr="Person in space suite in space ship">
            <a:extLst>
              <a:ext uri="{FF2B5EF4-FFF2-40B4-BE49-F238E27FC236}">
                <a16:creationId xmlns:a16="http://schemas.microsoft.com/office/drawing/2014/main" id="{02EAB7FB-AEBA-41BC-B1D7-A4B080684C82}"/>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1284" y="1"/>
            <a:ext cx="7815636" cy="6798364"/>
          </a:xfrm>
        </p:spPr>
      </p:pic>
      <p:pic>
        <p:nvPicPr>
          <p:cNvPr id="8" name="Picture 7">
            <a:extLst>
              <a:ext uri="{FF2B5EF4-FFF2-40B4-BE49-F238E27FC236}">
                <a16:creationId xmlns:a16="http://schemas.microsoft.com/office/drawing/2014/main" id="{03D193BF-554B-4F3A-BFFC-E9D4CC9F7F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653" y="0"/>
            <a:ext cx="1571312" cy="2254287"/>
          </a:xfrm>
          <a:prstGeom prst="rect">
            <a:avLst/>
          </a:prstGeom>
        </p:spPr>
      </p:pic>
      <p:pic>
        <p:nvPicPr>
          <p:cNvPr id="5" name="Picture 4">
            <a:extLst>
              <a:ext uri="{FF2B5EF4-FFF2-40B4-BE49-F238E27FC236}">
                <a16:creationId xmlns:a16="http://schemas.microsoft.com/office/drawing/2014/main" id="{C595BDE1-2740-4E3A-8573-4741D03F32EE}"/>
              </a:ext>
            </a:extLst>
          </p:cNvPr>
          <p:cNvPicPr>
            <a:picLocks noChangeAspect="1"/>
          </p:cNvPicPr>
          <p:nvPr/>
        </p:nvPicPr>
        <p:blipFill>
          <a:blip r:embed="rId5"/>
          <a:stretch>
            <a:fillRect/>
          </a:stretch>
        </p:blipFill>
        <p:spPr>
          <a:xfrm>
            <a:off x="5489777" y="0"/>
            <a:ext cx="2314575" cy="1981200"/>
          </a:xfrm>
          <a:prstGeom prst="rect">
            <a:avLst/>
          </a:prstGeom>
        </p:spPr>
      </p:pic>
    </p:spTree>
    <p:extLst>
      <p:ext uri="{BB962C8B-B14F-4D97-AF65-F5344CB8AC3E}">
        <p14:creationId xmlns:p14="http://schemas.microsoft.com/office/powerpoint/2010/main" val="4735192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270344"/>
            <a:ext cx="11473200" cy="6407657"/>
          </a:xfrm>
        </p:spPr>
        <p:txBody>
          <a:bodyPr/>
          <a:lstStyle/>
          <a:p>
            <a:pPr lvl="1"/>
            <a:r>
              <a:rPr lang="en-US" sz="1800" dirty="0">
                <a:solidFill>
                  <a:srgbClr val="FF0000"/>
                </a:solidFill>
              </a:rPr>
              <a:t>HSV image :- </a:t>
            </a:r>
            <a:r>
              <a:rPr lang="en-US" dirty="0"/>
              <a:t>It is a format for the colored image other than RGB . In this colored image is </a:t>
            </a:r>
          </a:p>
          <a:p>
            <a:pPr marL="536575" lvl="2" indent="0">
              <a:buNone/>
            </a:pPr>
            <a:r>
              <a:rPr lang="en-US" dirty="0"/>
              <a:t>	                  </a:t>
            </a:r>
            <a:r>
              <a:rPr lang="en-US" sz="1600" dirty="0"/>
              <a:t>represented in terms of hue , saturation and value. We use this format for colored </a:t>
            </a:r>
          </a:p>
          <a:p>
            <a:pPr marL="536575" lvl="2" indent="0">
              <a:buNone/>
            </a:pPr>
            <a:r>
              <a:rPr lang="en-US" sz="1600" dirty="0"/>
              <a:t>	                image as separation of colors becomes easy in this.	 </a:t>
            </a:r>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2400" dirty="0"/>
          </a:p>
          <a:p>
            <a:pPr marL="536575" lvl="2" indent="0">
              <a:buNone/>
            </a:pPr>
            <a:endParaRPr lang="en-US" sz="2400" dirty="0">
              <a:ln w="0"/>
              <a:solidFill>
                <a:schemeClr val="tx1"/>
              </a:solidFill>
              <a:effectLst>
                <a:outerShdw blurRad="38100" dist="19050" dir="2700000" algn="tl" rotWithShape="0">
                  <a:schemeClr val="dk1">
                    <a:alpha val="40000"/>
                  </a:schemeClr>
                </a:outerShdw>
              </a:effectLst>
            </a:endParaRPr>
          </a:p>
          <a:p>
            <a:pPr marL="536575" lvl="2" indent="0">
              <a:buNone/>
            </a:pPr>
            <a:endParaRPr lang="en-US" sz="2400" dirty="0">
              <a:ln w="0"/>
              <a:solidFill>
                <a:schemeClr val="tx1"/>
              </a:solidFill>
              <a:effectLst>
                <a:outerShdw blurRad="38100" dist="19050" dir="2700000" algn="tl" rotWithShape="0">
                  <a:schemeClr val="dk1">
                    <a:alpha val="40000"/>
                  </a:schemeClr>
                </a:outerShdw>
              </a:effectLst>
            </a:endParaRPr>
          </a:p>
          <a:p>
            <a:pPr marL="536575" lvl="2" indent="0">
              <a:buNone/>
            </a:pPr>
            <a:endParaRPr lang="en-US" sz="2400" dirty="0">
              <a:ln w="0"/>
              <a:solidFill>
                <a:schemeClr val="tx1"/>
              </a:solidFill>
              <a:effectLst>
                <a:outerShdw blurRad="38100" dist="19050" dir="2700000" algn="tl" rotWithShape="0">
                  <a:schemeClr val="dk1">
                    <a:alpha val="40000"/>
                  </a:schemeClr>
                </a:outerShdw>
              </a:effectLst>
            </a:endParaRPr>
          </a:p>
          <a:p>
            <a:pPr marL="536575" lvl="2" indent="0">
              <a:buNone/>
            </a:pPr>
            <a:endParaRPr lang="en-US" sz="2400" dirty="0">
              <a:ln w="0"/>
              <a:solidFill>
                <a:schemeClr val="tx1"/>
              </a:solidFill>
              <a:effectLst>
                <a:outerShdw blurRad="38100" dist="19050" dir="2700000" algn="tl" rotWithShape="0">
                  <a:schemeClr val="dk1">
                    <a:alpha val="40000"/>
                  </a:schemeClr>
                </a:outerShdw>
              </a:effectLst>
            </a:endParaRPr>
          </a:p>
          <a:p>
            <a:pPr marL="536575" lvl="2"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10</a:t>
            </a:fld>
            <a:endParaRPr lang="en-ZA" dirty="0"/>
          </a:p>
        </p:txBody>
      </p:sp>
      <p:pic>
        <p:nvPicPr>
          <p:cNvPr id="10" name="Picture 9">
            <a:extLst>
              <a:ext uri="{FF2B5EF4-FFF2-40B4-BE49-F238E27FC236}">
                <a16:creationId xmlns:a16="http://schemas.microsoft.com/office/drawing/2014/main" id="{38355CC9-236E-44AF-8DE9-6820FD560FD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900361" y="1106225"/>
            <a:ext cx="6869927" cy="5152446"/>
          </a:xfrm>
          <a:prstGeom prst="rect">
            <a:avLst/>
          </a:prstGeom>
        </p:spPr>
      </p:pic>
    </p:spTree>
    <p:extLst>
      <p:ext uri="{BB962C8B-B14F-4D97-AF65-F5344CB8AC3E}">
        <p14:creationId xmlns:p14="http://schemas.microsoft.com/office/powerpoint/2010/main" val="251506276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270344"/>
            <a:ext cx="11473200" cy="6407657"/>
          </a:xfrm>
        </p:spPr>
        <p:txBody>
          <a:bodyPr/>
          <a:lstStyle/>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1600" dirty="0"/>
          </a:p>
          <a:p>
            <a:pPr marL="536575" lvl="2" indent="0">
              <a:buNone/>
            </a:pPr>
            <a:endParaRPr lang="en-US" sz="5400" dirty="0">
              <a:ln w="0"/>
              <a:solidFill>
                <a:schemeClr val="tx1"/>
              </a:solidFill>
              <a:effectLst>
                <a:outerShdw blurRad="38100" dist="19050" dir="2700000" algn="tl" rotWithShape="0">
                  <a:schemeClr val="dk1">
                    <a:alpha val="40000"/>
                  </a:schemeClr>
                </a:outerShdw>
              </a:effectLst>
            </a:endParaRPr>
          </a:p>
          <a:p>
            <a:pPr marL="536575" lvl="2" indent="0">
              <a:buNone/>
            </a:pPr>
            <a:r>
              <a:rPr lang="en-US" sz="5400" dirty="0">
                <a:ln w="0"/>
                <a:solidFill>
                  <a:schemeClr val="tx1"/>
                </a:solidFill>
                <a:effectLst>
                  <a:outerShdw blurRad="38100" dist="19050" dir="2700000" algn="tl" rotWithShape="0">
                    <a:schemeClr val="dk1">
                      <a:alpha val="40000"/>
                    </a:schemeClr>
                  </a:outerShdw>
                </a:effectLst>
              </a:rPr>
              <a:t>So why do we use HSV when we have a simplified format like RGB ???</a:t>
            </a:r>
          </a:p>
          <a:p>
            <a:pPr marL="536575" lvl="2"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11</a:t>
            </a:fld>
            <a:endParaRPr lang="en-ZA" dirty="0"/>
          </a:p>
        </p:txBody>
      </p:sp>
      <p:pic>
        <p:nvPicPr>
          <p:cNvPr id="15" name="Picture 14">
            <a:extLst>
              <a:ext uri="{FF2B5EF4-FFF2-40B4-BE49-F238E27FC236}">
                <a16:creationId xmlns:a16="http://schemas.microsoft.com/office/drawing/2014/main" id="{27AEACDF-8F9F-4053-85ED-5BAC1570F43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7987" y="270344"/>
            <a:ext cx="4500437" cy="4124252"/>
          </a:xfrm>
          <a:prstGeom prst="rect">
            <a:avLst/>
          </a:prstGeom>
        </p:spPr>
      </p:pic>
    </p:spTree>
    <p:extLst>
      <p:ext uri="{BB962C8B-B14F-4D97-AF65-F5344CB8AC3E}">
        <p14:creationId xmlns:p14="http://schemas.microsoft.com/office/powerpoint/2010/main" val="247813117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3600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270344"/>
            <a:ext cx="11473200" cy="6407657"/>
          </a:xfrm>
        </p:spPr>
        <p:txBody>
          <a:bodyPr/>
          <a:lstStyle/>
          <a:p>
            <a:pPr marL="536575" lvl="2" indent="0">
              <a:buNone/>
            </a:pPr>
            <a:endParaRPr lang="en-US" sz="1600" dirty="0"/>
          </a:p>
          <a:p>
            <a:pPr marL="536575" lvl="2" indent="0">
              <a:buNone/>
            </a:pPr>
            <a:r>
              <a:rPr lang="en-US" sz="4400" dirty="0"/>
              <a:t>Well color segmentation is very easy in HSV</a:t>
            </a:r>
          </a:p>
          <a:p>
            <a:pPr marL="536575" lvl="2" indent="0">
              <a:buNone/>
            </a:pPr>
            <a:r>
              <a:rPr lang="en-US" sz="4400" dirty="0"/>
              <a:t>Similarly we have other formats like CMYK , HSL</a:t>
            </a:r>
          </a:p>
          <a:p>
            <a:pPr marL="536575" lvl="2" indent="0">
              <a:lnSpc>
                <a:spcPct val="50000"/>
              </a:lnSpc>
              <a:buNone/>
            </a:pPr>
            <a:r>
              <a:rPr lang="en-US" sz="4400" dirty="0"/>
              <a:t>And the best of OpenCV is that we can convert one format to another easily</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12</a:t>
            </a:fld>
            <a:endParaRPr lang="en-ZA" dirty="0"/>
          </a:p>
        </p:txBody>
      </p:sp>
      <p:pic>
        <p:nvPicPr>
          <p:cNvPr id="13" name="Picture 12">
            <a:extLst>
              <a:ext uri="{FF2B5EF4-FFF2-40B4-BE49-F238E27FC236}">
                <a16:creationId xmlns:a16="http://schemas.microsoft.com/office/drawing/2014/main" id="{7635B439-49AC-407D-9C05-24FDDC5B7AA3}"/>
              </a:ext>
            </a:extLst>
          </p:cNvPr>
          <p:cNvPicPr>
            <a:picLocks noChangeAspect="1"/>
          </p:cNvPicPr>
          <p:nvPr/>
        </p:nvPicPr>
        <p:blipFill rotWithShape="1">
          <a:blip r:embed="rId2"/>
          <a:srcRect b="11302"/>
          <a:stretch/>
        </p:blipFill>
        <p:spPr>
          <a:xfrm>
            <a:off x="896793" y="2999629"/>
            <a:ext cx="10398414" cy="2574235"/>
          </a:xfrm>
          <a:prstGeom prst="rect">
            <a:avLst/>
          </a:prstGeom>
        </p:spPr>
      </p:pic>
      <p:sp>
        <p:nvSpPr>
          <p:cNvPr id="2" name="Arrow: Down 1">
            <a:extLst>
              <a:ext uri="{FF2B5EF4-FFF2-40B4-BE49-F238E27FC236}">
                <a16:creationId xmlns:a16="http://schemas.microsoft.com/office/drawing/2014/main" id="{0A15FF40-F5FF-470A-BF46-7F016EA531CD}"/>
              </a:ext>
            </a:extLst>
          </p:cNvPr>
          <p:cNvSpPr/>
          <p:nvPr/>
        </p:nvSpPr>
        <p:spPr>
          <a:xfrm>
            <a:off x="2894275" y="5390984"/>
            <a:ext cx="238539" cy="5088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A94C0777-87AF-44C2-9998-85E21B878AF6}"/>
              </a:ext>
            </a:extLst>
          </p:cNvPr>
          <p:cNvSpPr/>
          <p:nvPr/>
        </p:nvSpPr>
        <p:spPr>
          <a:xfrm>
            <a:off x="7610724" y="5409422"/>
            <a:ext cx="238539" cy="5088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CB42A7B-5E4C-4838-A5B9-BDAE8F47DD7F}"/>
              </a:ext>
            </a:extLst>
          </p:cNvPr>
          <p:cNvSpPr txBox="1"/>
          <p:nvPr/>
        </p:nvSpPr>
        <p:spPr>
          <a:xfrm>
            <a:off x="2199198" y="5890821"/>
            <a:ext cx="1645920" cy="365760"/>
          </a:xfrm>
          <a:prstGeom prst="rect">
            <a:avLst/>
          </a:prstGeom>
          <a:noFill/>
        </p:spPr>
        <p:txBody>
          <a:bodyPr wrap="square" rtlCol="0">
            <a:spAutoFit/>
          </a:bodyPr>
          <a:lstStyle/>
          <a:p>
            <a:r>
              <a:rPr lang="en-US" dirty="0"/>
              <a:t>HSV image</a:t>
            </a:r>
          </a:p>
        </p:txBody>
      </p:sp>
      <p:sp>
        <p:nvSpPr>
          <p:cNvPr id="11" name="TextBox 10">
            <a:extLst>
              <a:ext uri="{FF2B5EF4-FFF2-40B4-BE49-F238E27FC236}">
                <a16:creationId xmlns:a16="http://schemas.microsoft.com/office/drawing/2014/main" id="{B7CEEA6C-2341-4A79-8C08-612F8D632835}"/>
              </a:ext>
            </a:extLst>
          </p:cNvPr>
          <p:cNvSpPr txBox="1"/>
          <p:nvPr/>
        </p:nvSpPr>
        <p:spPr>
          <a:xfrm>
            <a:off x="7026303" y="5918306"/>
            <a:ext cx="1645920" cy="365760"/>
          </a:xfrm>
          <a:prstGeom prst="rect">
            <a:avLst/>
          </a:prstGeom>
          <a:noFill/>
        </p:spPr>
        <p:txBody>
          <a:bodyPr wrap="square" rtlCol="0">
            <a:spAutoFit/>
          </a:bodyPr>
          <a:lstStyle/>
          <a:p>
            <a:r>
              <a:rPr lang="en-US" dirty="0"/>
              <a:t>RGB image</a:t>
            </a:r>
          </a:p>
        </p:txBody>
      </p:sp>
    </p:spTree>
    <p:extLst>
      <p:ext uri="{BB962C8B-B14F-4D97-AF65-F5344CB8AC3E}">
        <p14:creationId xmlns:p14="http://schemas.microsoft.com/office/powerpoint/2010/main" val="381402952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5B501EF2-2737-476C-AAA0-17C767FF80DD}"/>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0" y="675860"/>
            <a:ext cx="12192002" cy="6182140"/>
          </a:xfrm>
        </p:spPr>
      </p:pic>
      <p:sp>
        <p:nvSpPr>
          <p:cNvPr id="4" name="Slide Number Placeholder 3">
            <a:extLst>
              <a:ext uri="{FF2B5EF4-FFF2-40B4-BE49-F238E27FC236}">
                <a16:creationId xmlns:a16="http://schemas.microsoft.com/office/drawing/2014/main" id="{A4A10536-C01E-4259-B8B3-76C37D8487AA}"/>
              </a:ext>
            </a:extLst>
          </p:cNvPr>
          <p:cNvSpPr>
            <a:spLocks noGrp="1"/>
          </p:cNvSpPr>
          <p:nvPr>
            <p:ph type="sldNum" sz="quarter" idx="17"/>
          </p:nvPr>
        </p:nvSpPr>
        <p:spPr>
          <a:xfrm>
            <a:off x="11594400" y="6682632"/>
            <a:ext cx="597600" cy="144000"/>
          </a:xfrm>
        </p:spPr>
        <p:txBody>
          <a:bodyPr/>
          <a:lstStyle/>
          <a:p>
            <a:fld id="{058DB212-BFA2-403F-85EF-DFD3FF6D973A}" type="slidenum">
              <a:rPr lang="en-ZA" smtClean="0"/>
              <a:pPr/>
              <a:t>13</a:t>
            </a:fld>
            <a:endParaRPr lang="en-ZA" dirty="0"/>
          </a:p>
        </p:txBody>
      </p:sp>
      <p:sp>
        <p:nvSpPr>
          <p:cNvPr id="5" name="Title 4">
            <a:extLst>
              <a:ext uri="{FF2B5EF4-FFF2-40B4-BE49-F238E27FC236}">
                <a16:creationId xmlns:a16="http://schemas.microsoft.com/office/drawing/2014/main" id="{AC505285-7562-4BE0-9CEB-FDB430DCB96D}"/>
              </a:ext>
            </a:extLst>
          </p:cNvPr>
          <p:cNvSpPr>
            <a:spLocks noGrp="1"/>
          </p:cNvSpPr>
          <p:nvPr>
            <p:ph type="title"/>
          </p:nvPr>
        </p:nvSpPr>
        <p:spPr>
          <a:xfrm>
            <a:off x="360000" y="103368"/>
            <a:ext cx="11473200" cy="572493"/>
          </a:xfrm>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How to install numpy and OpenCV packages using pip</a:t>
            </a:r>
          </a:p>
        </p:txBody>
      </p:sp>
    </p:spTree>
    <p:extLst>
      <p:ext uri="{BB962C8B-B14F-4D97-AF65-F5344CB8AC3E}">
        <p14:creationId xmlns:p14="http://schemas.microsoft.com/office/powerpoint/2010/main" val="19417243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04CCC9-13DB-4C18-9A89-B9551E181C50}"/>
              </a:ext>
            </a:extLst>
          </p:cNvPr>
          <p:cNvSpPr/>
          <p:nvPr/>
        </p:nvSpPr>
        <p:spPr>
          <a:xfrm>
            <a:off x="-962" y="0"/>
            <a:ext cx="12192000" cy="6822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A98D1920-6E06-442A-BCC4-4592789AC977}"/>
              </a:ext>
            </a:extLst>
          </p:cNvPr>
          <p:cNvSpPr>
            <a:spLocks noGrp="1"/>
          </p:cNvSpPr>
          <p:nvPr>
            <p:ph type="title"/>
          </p:nvPr>
        </p:nvSpPr>
        <p:spPr>
          <a:xfrm>
            <a:off x="358438" y="199470"/>
            <a:ext cx="11473200" cy="945517"/>
          </a:xfrm>
        </p:spPr>
        <p:txBody>
          <a:bodyPr/>
          <a:lstStyle/>
          <a:p>
            <a:r>
              <a:rPr lang="en-US" sz="5400"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Some Basic functions</a:t>
            </a:r>
          </a:p>
        </p:txBody>
      </p:sp>
      <p:sp>
        <p:nvSpPr>
          <p:cNvPr id="4" name="Content Placeholder 3">
            <a:extLst>
              <a:ext uri="{FF2B5EF4-FFF2-40B4-BE49-F238E27FC236}">
                <a16:creationId xmlns:a16="http://schemas.microsoft.com/office/drawing/2014/main" id="{D46EF450-BB95-4CA5-8360-2592B8D20AE8}"/>
              </a:ext>
            </a:extLst>
          </p:cNvPr>
          <p:cNvSpPr>
            <a:spLocks noGrp="1"/>
          </p:cNvSpPr>
          <p:nvPr>
            <p:ph idx="1"/>
          </p:nvPr>
        </p:nvSpPr>
        <p:spPr>
          <a:xfrm>
            <a:off x="278925" y="1144987"/>
            <a:ext cx="11473200" cy="5303301"/>
          </a:xfrm>
        </p:spPr>
        <p:txBody>
          <a:bodyPr/>
          <a:lstStyle/>
          <a:p>
            <a:r>
              <a:rPr lang="en-US" sz="2400" dirty="0">
                <a:ln w="0"/>
                <a:solidFill>
                  <a:schemeClr val="tx1"/>
                </a:solidFill>
                <a:effectLst>
                  <a:outerShdw blurRad="38100" dist="19050" dir="2700000" algn="tl" rotWithShape="0">
                    <a:schemeClr val="dk1">
                      <a:alpha val="40000"/>
                    </a:schemeClr>
                  </a:outerShdw>
                </a:effectLst>
              </a:rPr>
              <a:t>cv2.imread() to read an image </a:t>
            </a:r>
          </a:p>
          <a:p>
            <a:pPr marL="0" indent="0">
              <a:buNone/>
            </a:pPr>
            <a:r>
              <a:rPr lang="en-US" sz="2400" dirty="0"/>
              <a:t>	</a:t>
            </a:r>
            <a:r>
              <a:rPr lang="en-US" sz="2400" dirty="0">
                <a:solidFill>
                  <a:srgbClr val="7030A0"/>
                </a:solidFill>
              </a:rPr>
              <a:t>syntax :- </a:t>
            </a:r>
            <a:r>
              <a:rPr lang="en-US" sz="2400" dirty="0"/>
              <a:t>image = cv2.imread(‘ destination of the file ‘ , number)</a:t>
            </a:r>
          </a:p>
          <a:p>
            <a:pPr marL="0" indent="0">
              <a:buNone/>
            </a:pPr>
            <a:r>
              <a:rPr lang="en-US" sz="2400" dirty="0"/>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sz="2400" dirty="0"/>
              <a:t>destination of the file is the location of the image. Eg:- ‘C:\Users\Lenovo\Desktop\mypic.jpg’</a:t>
            </a:r>
          </a:p>
          <a:p>
            <a:pPr marL="0" indent="0">
              <a:buNone/>
            </a:pPr>
            <a:r>
              <a:rPr lang="en-US" sz="2400" dirty="0"/>
              <a:t>	Here 1 : Loads a color image  </a:t>
            </a:r>
          </a:p>
          <a:p>
            <a:pPr marL="0" indent="0">
              <a:buNone/>
            </a:pPr>
            <a:r>
              <a:rPr lang="en-US" sz="2400" dirty="0"/>
              <a:t>	        0 : Loads image in grayscale mode</a:t>
            </a:r>
          </a:p>
          <a:p>
            <a:pPr marL="0" indent="0">
              <a:buNone/>
            </a:pPr>
            <a:r>
              <a:rPr lang="en-US" sz="2400" dirty="0"/>
              <a:t>	       </a:t>
            </a:r>
          </a:p>
          <a:p>
            <a:r>
              <a:rPr lang="en-US" sz="2400" dirty="0">
                <a:ln w="0"/>
                <a:solidFill>
                  <a:schemeClr val="tx1"/>
                </a:solidFill>
                <a:effectLst>
                  <a:outerShdw blurRad="38100" dist="19050" dir="2700000" algn="tl" rotWithShape="0">
                    <a:schemeClr val="dk1">
                      <a:alpha val="40000"/>
                    </a:schemeClr>
                  </a:outerShdw>
                </a:effectLst>
              </a:rPr>
              <a:t>cv2.imwrite() to save an image </a:t>
            </a:r>
          </a:p>
          <a:p>
            <a:pPr marL="0" indent="0">
              <a:buNone/>
            </a:pPr>
            <a:r>
              <a:rPr lang="en-US" sz="2400" dirty="0"/>
              <a:t>	</a:t>
            </a:r>
            <a:r>
              <a:rPr lang="en-US" sz="2400" dirty="0">
                <a:solidFill>
                  <a:srgbClr val="7030A0"/>
                </a:solidFill>
              </a:rPr>
              <a:t>syntax :- </a:t>
            </a:r>
            <a:r>
              <a:rPr lang="en-US" sz="2400" dirty="0"/>
              <a:t>cv2.imwrite(‘location to be stored’, variable containing the image) </a:t>
            </a:r>
          </a:p>
          <a:p>
            <a:pPr marL="0" indent="0">
              <a:buNone/>
            </a:pPr>
            <a:r>
              <a:rPr lang="en-US" sz="2400" dirty="0"/>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sz="2400" dirty="0"/>
              <a:t>First argument is the location where we want to save the image. </a:t>
            </a:r>
          </a:p>
          <a:p>
            <a:pPr marL="0" indent="0">
              <a:buNone/>
            </a:pPr>
            <a:r>
              <a:rPr lang="en-US" sz="2400" dirty="0"/>
              <a:t>		</a:t>
            </a:r>
            <a:r>
              <a:rPr lang="en-US" sz="2400" dirty="0" err="1"/>
              <a:t>Eg</a:t>
            </a:r>
            <a:r>
              <a:rPr lang="en-US" sz="2400" dirty="0"/>
              <a:t>:- ‘C:\Users\Lenovo\Desktop\nameoftheimage.jpg’</a:t>
            </a:r>
          </a:p>
          <a:p>
            <a:pPr marL="0" indent="0">
              <a:buNone/>
            </a:pPr>
            <a:endParaRPr lang="en-US" dirty="0"/>
          </a:p>
        </p:txBody>
      </p:sp>
      <p:sp>
        <p:nvSpPr>
          <p:cNvPr id="5" name="Slide Number Placeholder 4">
            <a:extLst>
              <a:ext uri="{FF2B5EF4-FFF2-40B4-BE49-F238E27FC236}">
                <a16:creationId xmlns:a16="http://schemas.microsoft.com/office/drawing/2014/main" id="{4D39C276-05F2-4FE4-B489-F090A243FC47}"/>
              </a:ext>
            </a:extLst>
          </p:cNvPr>
          <p:cNvSpPr>
            <a:spLocks noGrp="1"/>
          </p:cNvSpPr>
          <p:nvPr>
            <p:ph type="sldNum" sz="quarter" idx="14"/>
          </p:nvPr>
        </p:nvSpPr>
        <p:spPr/>
        <p:txBody>
          <a:bodyPr/>
          <a:lstStyle/>
          <a:p>
            <a:fld id="{058DB212-BFA2-403F-85EF-DFD3FF6D973A}" type="slidenum">
              <a:rPr lang="en-ZA" smtClean="0"/>
              <a:pPr/>
              <a:t>14</a:t>
            </a:fld>
            <a:endParaRPr lang="en-ZA" dirty="0"/>
          </a:p>
        </p:txBody>
      </p:sp>
    </p:spTree>
    <p:extLst>
      <p:ext uri="{BB962C8B-B14F-4D97-AF65-F5344CB8AC3E}">
        <p14:creationId xmlns:p14="http://schemas.microsoft.com/office/powerpoint/2010/main" val="128886927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04CCC9-13DB-4C18-9A89-B9551E181C50}"/>
              </a:ext>
            </a:extLst>
          </p:cNvPr>
          <p:cNvSpPr/>
          <p:nvPr/>
        </p:nvSpPr>
        <p:spPr>
          <a:xfrm>
            <a:off x="0" y="0"/>
            <a:ext cx="12192000" cy="6822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D46EF450-BB95-4CA5-8360-2592B8D20AE8}"/>
              </a:ext>
            </a:extLst>
          </p:cNvPr>
          <p:cNvSpPr>
            <a:spLocks noGrp="1"/>
          </p:cNvSpPr>
          <p:nvPr>
            <p:ph idx="1"/>
          </p:nvPr>
        </p:nvSpPr>
        <p:spPr>
          <a:xfrm>
            <a:off x="358438" y="278296"/>
            <a:ext cx="11473200" cy="6399703"/>
          </a:xfrm>
        </p:spPr>
        <p:txBody>
          <a:bodyPr/>
          <a:lstStyle/>
          <a:p>
            <a:r>
              <a:rPr lang="en-US" sz="2400" dirty="0">
                <a:ln w="0"/>
                <a:solidFill>
                  <a:schemeClr val="tx1"/>
                </a:solidFill>
                <a:effectLst>
                  <a:outerShdw blurRad="38100" dist="19050" dir="2700000" algn="tl" rotWithShape="0">
                    <a:schemeClr val="dk1">
                      <a:alpha val="40000"/>
                    </a:schemeClr>
                  </a:outerShdw>
                </a:effectLst>
              </a:rPr>
              <a:t>To display an image and destroy the window</a:t>
            </a:r>
          </a:p>
          <a:p>
            <a:pPr marL="0" indent="0">
              <a:buNone/>
            </a:pPr>
            <a:r>
              <a:rPr lang="en-US" sz="2400" dirty="0">
                <a:ln w="0"/>
                <a:solidFill>
                  <a:schemeClr val="tx1"/>
                </a:solidFill>
                <a:effectLst>
                  <a:outerShdw blurRad="38100" dist="19050" dir="2700000" algn="tl" rotWithShape="0">
                    <a:schemeClr val="dk1">
                      <a:alpha val="40000"/>
                    </a:schemeClr>
                  </a:outerShdw>
                </a:effectLst>
              </a:rPr>
              <a:t>	</a:t>
            </a:r>
            <a:r>
              <a:rPr lang="en-US" sz="2400" dirty="0">
                <a:solidFill>
                  <a:srgbClr val="7030A0"/>
                </a:solidFill>
              </a:rPr>
              <a:t>syntax : - </a:t>
            </a:r>
            <a:r>
              <a:rPr lang="en-US" sz="2400" dirty="0"/>
              <a:t>cv2.imshow(‘ image ’, image)</a:t>
            </a:r>
          </a:p>
          <a:p>
            <a:pPr marL="0" indent="0">
              <a:buNone/>
            </a:pPr>
            <a:r>
              <a:rPr lang="en-US" sz="2400" dirty="0"/>
              <a:t>		    cv2.waitKey(0)</a:t>
            </a:r>
          </a:p>
          <a:p>
            <a:pPr marL="0" indent="0">
              <a:buNone/>
            </a:pPr>
            <a:r>
              <a:rPr lang="en-US" sz="2400" dirty="0"/>
              <a:t>		    cv2.destroyAllWindows()</a:t>
            </a:r>
          </a:p>
          <a:p>
            <a:pPr marL="0" indent="0">
              <a:buNone/>
            </a:pPr>
            <a:r>
              <a:rPr lang="en-US" sz="2400" dirty="0">
                <a:ln w="0"/>
                <a:solidFill>
                  <a:schemeClr val="tx1"/>
                </a:solidFill>
                <a:effectLst>
                  <a:outerShdw blurRad="38100" dist="19050" dir="2700000" algn="tl" rotWithShape="0">
                    <a:schemeClr val="dk1">
                      <a:alpha val="40000"/>
                    </a:schemeClr>
                  </a:outerShdw>
                </a:effectLst>
              </a:rPr>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Explanation : - </a:t>
            </a:r>
            <a:r>
              <a:rPr lang="en-US" sz="2400" dirty="0"/>
              <a:t>Here the ‘image’ gives the name of the window you are creating it can 			 be any name , and the other parameter is the variable containing the 			 loaded image. You can use multiple </a:t>
            </a:r>
            <a:r>
              <a:rPr lang="en-US" sz="2400" dirty="0" err="1"/>
              <a:t>imshow</a:t>
            </a:r>
            <a:r>
              <a:rPr lang="en-US" sz="2400" dirty="0"/>
              <a:t>() to display different 				 images</a:t>
            </a:r>
          </a:p>
          <a:p>
            <a:pPr marL="0" indent="0">
              <a:buNone/>
            </a:pPr>
            <a:r>
              <a:rPr lang="en-US" sz="2400" dirty="0"/>
              <a:t>		        cv2.waitKey(0) will keep the pop up window unless any key is pressed . 		        Here argument inside the parenthesis specifies the milliseconds it should 		        wait before going to next line. 0 means it will wait there infinitely. If you 		        put any other small value it will disappear very quickly as it goes to the 		        next line</a:t>
            </a:r>
          </a:p>
          <a:p>
            <a:pPr marL="0" indent="0">
              <a:buNone/>
            </a:pPr>
            <a:r>
              <a:rPr lang="en-US" sz="2400" dirty="0"/>
              <a:t>		        cv2.destroyAllWindows() is used to destroy the pop – up window it 			        usually follows the </a:t>
            </a:r>
            <a:r>
              <a:rPr lang="en-US" sz="2400" dirty="0" err="1"/>
              <a:t>waitKey</a:t>
            </a:r>
            <a:r>
              <a:rPr lang="en-US" sz="2400" dirty="0"/>
              <a:t>() function so after the wait is over it destroys             		        all the windows</a:t>
            </a:r>
            <a:endParaRPr lang="en-US" sz="2400"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a:extLst>
              <a:ext uri="{FF2B5EF4-FFF2-40B4-BE49-F238E27FC236}">
                <a16:creationId xmlns:a16="http://schemas.microsoft.com/office/drawing/2014/main" id="{4D39C276-05F2-4FE4-B489-F090A243FC47}"/>
              </a:ext>
            </a:extLst>
          </p:cNvPr>
          <p:cNvSpPr>
            <a:spLocks noGrp="1"/>
          </p:cNvSpPr>
          <p:nvPr>
            <p:ph type="sldNum" sz="quarter" idx="14"/>
          </p:nvPr>
        </p:nvSpPr>
        <p:spPr/>
        <p:txBody>
          <a:bodyPr/>
          <a:lstStyle/>
          <a:p>
            <a:fld id="{058DB212-BFA2-403F-85EF-DFD3FF6D973A}" type="slidenum">
              <a:rPr lang="en-ZA" smtClean="0"/>
              <a:pPr/>
              <a:t>15</a:t>
            </a:fld>
            <a:endParaRPr lang="en-ZA" dirty="0"/>
          </a:p>
        </p:txBody>
      </p:sp>
    </p:spTree>
    <p:extLst>
      <p:ext uri="{BB962C8B-B14F-4D97-AF65-F5344CB8AC3E}">
        <p14:creationId xmlns:p14="http://schemas.microsoft.com/office/powerpoint/2010/main" val="50489186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0738C9-EF1F-44F9-A345-8A9C4D8CEBA2}"/>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D46EF450-BB95-4CA5-8360-2592B8D20AE8}"/>
              </a:ext>
            </a:extLst>
          </p:cNvPr>
          <p:cNvSpPr>
            <a:spLocks noGrp="1"/>
          </p:cNvSpPr>
          <p:nvPr>
            <p:ph idx="1"/>
          </p:nvPr>
        </p:nvSpPr>
        <p:spPr>
          <a:xfrm>
            <a:off x="286877" y="159026"/>
            <a:ext cx="11473200" cy="6518973"/>
          </a:xfrm>
        </p:spPr>
        <p:txBody>
          <a:bodyPr/>
          <a:lstStyle/>
          <a:p>
            <a:r>
              <a:rPr lang="en-US" sz="2400" dirty="0">
                <a:ln w="0"/>
                <a:solidFill>
                  <a:schemeClr val="tx1"/>
                </a:solidFill>
                <a:effectLst>
                  <a:outerShdw blurRad="38100" dist="19050" dir="2700000" algn="tl" rotWithShape="0">
                    <a:schemeClr val="dk1">
                      <a:alpha val="40000"/>
                    </a:schemeClr>
                  </a:outerShdw>
                </a:effectLst>
              </a:rPr>
              <a:t>To create a named window</a:t>
            </a:r>
          </a:p>
          <a:p>
            <a:pPr marL="0" indent="0">
              <a:lnSpc>
                <a:spcPct val="50000"/>
              </a:lnSpc>
              <a:buNone/>
            </a:pPr>
            <a:r>
              <a:rPr lang="en-US" sz="2400" dirty="0">
                <a:ln w="0"/>
                <a:solidFill>
                  <a:schemeClr val="tx1"/>
                </a:solidFill>
                <a:effectLst>
                  <a:outerShdw blurRad="38100" dist="19050" dir="2700000" algn="tl" rotWithShape="0">
                    <a:schemeClr val="dk1">
                      <a:alpha val="40000"/>
                    </a:schemeClr>
                  </a:outerShdw>
                </a:effectLst>
              </a:rPr>
              <a:t>	</a:t>
            </a:r>
            <a:r>
              <a:rPr lang="en-US" sz="2400" dirty="0">
                <a:solidFill>
                  <a:srgbClr val="7030A0"/>
                </a:solidFill>
              </a:rPr>
              <a:t>syntax : - </a:t>
            </a:r>
            <a:r>
              <a:rPr lang="en-US" sz="2400" dirty="0"/>
              <a:t>cv2.namedWindow(‘image’)</a:t>
            </a:r>
          </a:p>
          <a:p>
            <a:pPr marL="0" indent="0">
              <a:lnSpc>
                <a:spcPct val="50000"/>
              </a:lnSpc>
              <a:buNone/>
            </a:pPr>
            <a:r>
              <a:rPr lang="en-US" sz="2400" dirty="0"/>
              <a:t>		    cv2.imshow(‘image’ , image)	</a:t>
            </a:r>
          </a:p>
          <a:p>
            <a:pPr marL="0" indent="0">
              <a:buNone/>
            </a:pPr>
            <a:r>
              <a:rPr lang="en-US" sz="2400" dirty="0">
                <a:ln w="0"/>
                <a:solidFill>
                  <a:schemeClr val="tx1"/>
                </a:solidFill>
                <a:effectLst>
                  <a:outerShdw blurRad="38100" dist="19050" dir="2700000" algn="tl" rotWithShape="0">
                    <a:schemeClr val="dk1">
                      <a:alpha val="40000"/>
                    </a:schemeClr>
                  </a:outerShdw>
                </a:effectLst>
              </a:rPr>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Explanation : - </a:t>
            </a:r>
            <a:r>
              <a:rPr lang="en-US" sz="2400" dirty="0"/>
              <a:t>Suppose we want to attach a image with a particular image we use 			 cv2.namedWindow() function. All though this is function is redundant in 			 this case as cv2.imshow() does the job of creating a window as well as 			 binding the image to it. This function will become more clear when we 			 use trackbars. </a:t>
            </a:r>
          </a:p>
          <a:p>
            <a:r>
              <a:rPr lang="en-US" sz="2400" dirty="0">
                <a:ln w="0"/>
                <a:solidFill>
                  <a:schemeClr val="tx1"/>
                </a:solidFill>
                <a:effectLst>
                  <a:outerShdw blurRad="38100" dist="19050" dir="2700000" algn="tl" rotWithShape="0">
                    <a:schemeClr val="dk1">
                      <a:alpha val="40000"/>
                    </a:schemeClr>
                  </a:outerShdw>
                </a:effectLst>
              </a:rPr>
              <a:t>To destroy a particular window</a:t>
            </a:r>
          </a:p>
          <a:p>
            <a:pPr marL="0" indent="0">
              <a:lnSpc>
                <a:spcPct val="50000"/>
              </a:lnSpc>
              <a:buNone/>
            </a:pPr>
            <a:r>
              <a:rPr lang="en-US" sz="2400" dirty="0">
                <a:ln w="0"/>
                <a:solidFill>
                  <a:schemeClr val="tx1"/>
                </a:solidFill>
                <a:effectLst>
                  <a:outerShdw blurRad="38100" dist="19050" dir="2700000" algn="tl" rotWithShape="0">
                    <a:schemeClr val="dk1">
                      <a:alpha val="40000"/>
                    </a:schemeClr>
                  </a:outerShdw>
                </a:effectLst>
              </a:rPr>
              <a:t>	</a:t>
            </a:r>
            <a:r>
              <a:rPr lang="en-US" sz="2400" dirty="0">
                <a:solidFill>
                  <a:srgbClr val="7030A0"/>
                </a:solidFill>
              </a:rPr>
              <a:t>syntax : - </a:t>
            </a:r>
            <a:r>
              <a:rPr lang="en-US" sz="2400" dirty="0"/>
              <a:t>cv2.destroyWindow(‘image’)</a:t>
            </a:r>
          </a:p>
          <a:p>
            <a:pPr marL="0" indent="0">
              <a:lnSpc>
                <a:spcPct val="100000"/>
              </a:lnSpc>
              <a:buNone/>
            </a:pPr>
            <a:r>
              <a:rPr lang="en-US" sz="2400" dirty="0"/>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Explanation : - </a:t>
            </a:r>
            <a:r>
              <a:rPr lang="en-US" sz="2400" dirty="0"/>
              <a:t>Only that particular window named ‘image’ will be destroyed when 			 this command is executed and other windows remain intact</a:t>
            </a:r>
          </a:p>
          <a:p>
            <a:r>
              <a:rPr lang="en-US" sz="2400" dirty="0">
                <a:ln w="0"/>
                <a:solidFill>
                  <a:schemeClr val="tx1"/>
                </a:solidFill>
                <a:effectLst>
                  <a:outerShdw blurRad="38100" dist="19050" dir="2700000" algn="tl" rotWithShape="0">
                    <a:schemeClr val="dk1">
                      <a:alpha val="40000"/>
                    </a:schemeClr>
                  </a:outerShdw>
                </a:effectLst>
              </a:rPr>
              <a:t>cv2.imwrite() to save an image </a:t>
            </a:r>
          </a:p>
          <a:p>
            <a:pPr marL="0" indent="0">
              <a:buNone/>
            </a:pPr>
            <a:r>
              <a:rPr lang="en-US" sz="2400" dirty="0"/>
              <a:t>	</a:t>
            </a:r>
            <a:r>
              <a:rPr lang="en-US" sz="2400" dirty="0">
                <a:solidFill>
                  <a:srgbClr val="7030A0"/>
                </a:solidFill>
              </a:rPr>
              <a:t>syntax :- </a:t>
            </a:r>
            <a:r>
              <a:rPr lang="en-US" sz="2400" dirty="0"/>
              <a:t>cv2.imwrite(‘location to be stored’, variable containing the image) </a:t>
            </a:r>
          </a:p>
          <a:p>
            <a:pPr marL="0" indent="0">
              <a:buNone/>
            </a:pPr>
            <a:r>
              <a:rPr lang="en-US" sz="2400" dirty="0"/>
              <a:t>	</a:t>
            </a:r>
            <a:r>
              <a:rPr lang="en-US"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sz="2400" dirty="0"/>
              <a:t>First argument is the location where we want to save the image. </a:t>
            </a:r>
          </a:p>
          <a:p>
            <a:pPr marL="0" indent="0">
              <a:buNone/>
            </a:pPr>
            <a:r>
              <a:rPr lang="en-US" sz="2400" dirty="0"/>
              <a:t>		e.g. :- ‘C:\Users\Lenovo\Desktop\nameoftheimage.jpg’</a:t>
            </a:r>
          </a:p>
          <a:p>
            <a:pPr marL="0" indent="0">
              <a:buNone/>
            </a:pPr>
            <a:endParaRPr lang="en-US" dirty="0">
              <a:ln w="0"/>
              <a:solidFill>
                <a:schemeClr val="tx1"/>
              </a:solidFill>
              <a:effectLst>
                <a:outerShdw blurRad="38100" dist="19050" dir="2700000" algn="tl" rotWithShape="0">
                  <a:schemeClr val="dk1">
                    <a:alpha val="40000"/>
                  </a:schemeClr>
                </a:outerShdw>
              </a:effectLst>
            </a:endParaRPr>
          </a:p>
        </p:txBody>
      </p:sp>
      <p:sp>
        <p:nvSpPr>
          <p:cNvPr id="5" name="Slide Number Placeholder 4">
            <a:extLst>
              <a:ext uri="{FF2B5EF4-FFF2-40B4-BE49-F238E27FC236}">
                <a16:creationId xmlns:a16="http://schemas.microsoft.com/office/drawing/2014/main" id="{4D39C276-05F2-4FE4-B489-F090A243FC47}"/>
              </a:ext>
            </a:extLst>
          </p:cNvPr>
          <p:cNvSpPr>
            <a:spLocks noGrp="1"/>
          </p:cNvSpPr>
          <p:nvPr>
            <p:ph type="sldNum" sz="quarter" idx="14"/>
          </p:nvPr>
        </p:nvSpPr>
        <p:spPr/>
        <p:txBody>
          <a:bodyPr/>
          <a:lstStyle/>
          <a:p>
            <a:fld id="{058DB212-BFA2-403F-85EF-DFD3FF6D973A}" type="slidenum">
              <a:rPr lang="en-ZA" smtClean="0"/>
              <a:pPr/>
              <a:t>16</a:t>
            </a:fld>
            <a:endParaRPr lang="en-ZA" dirty="0"/>
          </a:p>
        </p:txBody>
      </p:sp>
    </p:spTree>
    <p:extLst>
      <p:ext uri="{BB962C8B-B14F-4D97-AF65-F5344CB8AC3E}">
        <p14:creationId xmlns:p14="http://schemas.microsoft.com/office/powerpoint/2010/main" val="249310141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70B0247-6FCD-42ED-8DA3-79DD6CA527E0}"/>
              </a:ext>
            </a:extLst>
          </p:cNvPr>
          <p:cNvSpPr/>
          <p:nvPr/>
        </p:nvSpPr>
        <p:spPr>
          <a:xfrm>
            <a:off x="0" y="0"/>
            <a:ext cx="12192000" cy="6821999"/>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Picture Placeholder 36" descr="close up of pages of construction drawings">
            <a:extLst>
              <a:ext uri="{FF2B5EF4-FFF2-40B4-BE49-F238E27FC236}">
                <a16:creationId xmlns:a16="http://schemas.microsoft.com/office/drawing/2014/main" id="{1AB95479-A4F7-471B-9357-D4668C8CEF29}"/>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a:ext>
            </a:extLst>
          </a:blip>
          <a:srcRect/>
          <a:stretch>
            <a:fillRect/>
          </a:stretch>
        </p:blipFill>
        <p:spPr/>
      </p:pic>
      <p:pic>
        <p:nvPicPr>
          <p:cNvPr id="41" name="Picture Placeholder 40" descr="microscope">
            <a:extLst>
              <a:ext uri="{FF2B5EF4-FFF2-40B4-BE49-F238E27FC236}">
                <a16:creationId xmlns:a16="http://schemas.microsoft.com/office/drawing/2014/main" id="{CBDEE79C-C9D6-429E-89F1-D97ECA184C26}"/>
              </a:ext>
            </a:extLst>
          </p:cNvPr>
          <p:cNvPicPr>
            <a:picLocks noGrp="1" noChangeAspect="1"/>
          </p:cNvPicPr>
          <p:nvPr>
            <p:ph type="pic" sz="quarter" idx="19"/>
          </p:nvPr>
        </p:nvPicPr>
        <p:blipFill rotWithShape="1">
          <a:blip r:embed="rId3" cstate="screen">
            <a:extLst>
              <a:ext uri="{28A0092B-C50C-407E-A947-70E740481C1C}">
                <a14:useLocalDpi xmlns:a14="http://schemas.microsoft.com/office/drawing/2010/main"/>
              </a:ext>
            </a:extLst>
          </a:blip>
          <a:srcRect/>
          <a:stretch/>
        </p:blipFill>
        <p:spPr>
          <a:xfrm>
            <a:off x="8127752" y="471129"/>
            <a:ext cx="1800000" cy="1800000"/>
          </a:xfrm>
        </p:spPr>
      </p:pic>
      <p:pic>
        <p:nvPicPr>
          <p:cNvPr id="45" name="Picture Placeholder 44" descr="can of pencils on a desk with chalkboard in background">
            <a:extLst>
              <a:ext uri="{FF2B5EF4-FFF2-40B4-BE49-F238E27FC236}">
                <a16:creationId xmlns:a16="http://schemas.microsoft.com/office/drawing/2014/main" id="{F549E3AE-1C00-4A91-8F97-0AA9F7DDDB39}"/>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a:stretch/>
        </p:blipFill>
        <p:spPr>
          <a:xfrm>
            <a:off x="10057037" y="471129"/>
            <a:ext cx="1800000" cy="1800000"/>
          </a:xfrm>
        </p:spPr>
      </p:pic>
      <p:pic>
        <p:nvPicPr>
          <p:cNvPr id="33" name="Picture Placeholder 32" descr="hand writing on chalkbaord">
            <a:extLst>
              <a:ext uri="{FF2B5EF4-FFF2-40B4-BE49-F238E27FC236}">
                <a16:creationId xmlns:a16="http://schemas.microsoft.com/office/drawing/2014/main" id="{054A552F-EE01-456D-A7B3-001845F280A9}"/>
              </a:ext>
            </a:extLst>
          </p:cNvPr>
          <p:cNvPicPr>
            <a:picLocks noGrp="1" noChangeAspect="1"/>
          </p:cNvPicPr>
          <p:nvPr>
            <p:ph type="pic" sz="quarter" idx="13"/>
          </p:nvPr>
        </p:nvPicPr>
        <p:blipFill>
          <a:blip r:embed="rId5" cstate="screen">
            <a:extLst>
              <a:ext uri="{28A0092B-C50C-407E-A947-70E740481C1C}">
                <a14:useLocalDpi xmlns:a14="http://schemas.microsoft.com/office/drawing/2010/main"/>
              </a:ext>
            </a:extLst>
          </a:blip>
          <a:srcRect/>
          <a:stretch>
            <a:fillRect/>
          </a:stretch>
        </p:blipFill>
        <p:spPr>
          <a:xfrm>
            <a:off x="8127752" y="4320000"/>
            <a:ext cx="1800000" cy="1800000"/>
          </a:xfrm>
        </p:spPr>
      </p:pic>
      <p:pic>
        <p:nvPicPr>
          <p:cNvPr id="29" name="Picture Placeholder 28" descr="books on a shelf with pages showing out">
            <a:extLst>
              <a:ext uri="{FF2B5EF4-FFF2-40B4-BE49-F238E27FC236}">
                <a16:creationId xmlns:a16="http://schemas.microsoft.com/office/drawing/2014/main" id="{D17DFC89-66E1-4464-9B01-5D12136D4E80}"/>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pic>
        <p:nvPicPr>
          <p:cNvPr id="25" name="Picture Placeholder 24" descr="man in spacesuite in space ship">
            <a:extLst>
              <a:ext uri="{FF2B5EF4-FFF2-40B4-BE49-F238E27FC236}">
                <a16:creationId xmlns:a16="http://schemas.microsoft.com/office/drawing/2014/main" id="{487E0117-9812-4B62-894B-1DDFACC39D16}"/>
              </a:ext>
            </a:extLst>
          </p:cNvPr>
          <p:cNvPicPr>
            <a:picLocks noGrp="1" noChangeAspect="1"/>
          </p:cNvPicPr>
          <p:nvPr>
            <p:ph type="pic" sz="quarter" idx="18"/>
          </p:nvPr>
        </p:nvPicPr>
        <p:blipFill>
          <a:blip r:embed="rId7" cstate="screen">
            <a:extLst>
              <a:ext uri="{28A0092B-C50C-407E-A947-70E740481C1C}">
                <a14:useLocalDpi xmlns:a14="http://schemas.microsoft.com/office/drawing/2010/main"/>
              </a:ext>
            </a:extLst>
          </a:blip>
          <a:srcRect/>
          <a:stretch>
            <a:fillRect/>
          </a:stretch>
        </p:blipFill>
        <p:spPr/>
      </p:pic>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360363" y="145746"/>
            <a:ext cx="6993300" cy="540000"/>
          </a:xfrm>
        </p:spPr>
        <p:txBody>
          <a:bodyPr/>
          <a:lstStyle/>
          <a:p>
            <a:r>
              <a:rPr lang="en-ZA"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Lets Get Started</a:t>
            </a:r>
          </a:p>
        </p:txBody>
      </p:sp>
      <p:sp>
        <p:nvSpPr>
          <p:cNvPr id="3" name="Text Placeholder 2">
            <a:extLst>
              <a:ext uri="{FF2B5EF4-FFF2-40B4-BE49-F238E27FC236}">
                <a16:creationId xmlns:a16="http://schemas.microsoft.com/office/drawing/2014/main" id="{348A36BD-3D0C-42D5-A5D3-CE11F484185A}"/>
              </a:ext>
            </a:extLst>
          </p:cNvPr>
          <p:cNvSpPr>
            <a:spLocks noGrp="1"/>
          </p:cNvSpPr>
          <p:nvPr>
            <p:ph type="body" sz="quarter" idx="12"/>
          </p:nvPr>
        </p:nvSpPr>
        <p:spPr>
          <a:xfrm>
            <a:off x="360726" y="775565"/>
            <a:ext cx="7375893" cy="360362"/>
          </a:xfrm>
        </p:spPr>
        <p:txBody>
          <a:bodyPr/>
          <a:lstStyle/>
          <a:p>
            <a:r>
              <a:rPr lang="en-ZA" dirty="0">
                <a:solidFill>
                  <a:srgbClr val="00B050"/>
                </a:solidFill>
              </a:rPr>
              <a:t>Our first program will be loading a simple image file from computer</a:t>
            </a:r>
            <a:endParaRPr lang="en-ZA" noProof="1">
              <a:solidFill>
                <a:srgbClr val="00B050"/>
              </a:solidFill>
            </a:endParaRP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127221" y="1135926"/>
            <a:ext cx="8000531" cy="5686073"/>
          </a:xfrm>
        </p:spPr>
        <p:txBody>
          <a:bodyPr/>
          <a:lstStyle/>
          <a:p>
            <a:pPr marL="263525" lvl="1" indent="0">
              <a:buNone/>
            </a:pPr>
            <a:r>
              <a:rPr lang="en-ZA" sz="2400" dirty="0"/>
              <a:t>import cv2</a:t>
            </a:r>
          </a:p>
          <a:p>
            <a:pPr marL="263525" lvl="1" indent="0">
              <a:buNone/>
            </a:pPr>
            <a:endParaRPr lang="en-ZA" sz="2400" dirty="0"/>
          </a:p>
          <a:p>
            <a:pPr marL="263525" lvl="1" indent="0">
              <a:buNone/>
            </a:pPr>
            <a:r>
              <a:rPr lang="en-ZA" sz="2400" dirty="0">
                <a:solidFill>
                  <a:srgbClr val="FF0000"/>
                </a:solidFill>
              </a:rPr>
              <a:t># loading the image as coloured image</a:t>
            </a:r>
          </a:p>
          <a:p>
            <a:pPr marL="263525" lvl="1" indent="0">
              <a:buNone/>
            </a:pPr>
            <a:r>
              <a:rPr lang="en-US" sz="2400" dirty="0"/>
              <a:t>image = cv2.imread(</a:t>
            </a:r>
            <a:r>
              <a:rPr lang="en-US" sz="2400" dirty="0" err="1"/>
              <a:t>r‘C</a:t>
            </a:r>
            <a:r>
              <a:rPr lang="en-US" sz="2400" dirty="0"/>
              <a:t>:\Users\Lenovo\Desktop\mypic.jpg’ </a:t>
            </a:r>
            <a:r>
              <a:rPr lang="en-US" sz="2400"/>
              <a:t>, 1)</a:t>
            </a:r>
            <a:endParaRPr lang="en-US" sz="2400" dirty="0"/>
          </a:p>
          <a:p>
            <a:pPr marL="263525" lvl="1" indent="0">
              <a:buNone/>
            </a:pPr>
            <a:endParaRPr lang="en-US" sz="2400" dirty="0"/>
          </a:p>
          <a:p>
            <a:pPr marL="263525" lvl="1" indent="0">
              <a:buNone/>
            </a:pPr>
            <a:r>
              <a:rPr lang="en-US" sz="2400" dirty="0">
                <a:solidFill>
                  <a:srgbClr val="FF0000"/>
                </a:solidFill>
              </a:rPr>
              <a:t># displaying the image</a:t>
            </a:r>
          </a:p>
          <a:p>
            <a:pPr marL="0" indent="0">
              <a:buNone/>
            </a:pPr>
            <a:r>
              <a:rPr lang="en-US" sz="2400" dirty="0"/>
              <a:t>    cv2.imshow(‘ image ’, image)</a:t>
            </a:r>
          </a:p>
          <a:p>
            <a:pPr marL="0" indent="0">
              <a:buNone/>
            </a:pPr>
            <a:r>
              <a:rPr lang="en-US" sz="2400" dirty="0"/>
              <a:t>    cv2.waitKey(0)</a:t>
            </a:r>
          </a:p>
          <a:p>
            <a:pPr marL="0" indent="0">
              <a:buNone/>
            </a:pPr>
            <a:r>
              <a:rPr lang="en-US" sz="2400" dirty="0"/>
              <a:t>    cv2.destroyAllWindows()</a:t>
            </a:r>
            <a:endParaRPr lang="en-US" sz="2400" dirty="0">
              <a:ln w="0"/>
              <a:solidFill>
                <a:schemeClr val="tx1"/>
              </a:solidFill>
              <a:effectLst>
                <a:outerShdw blurRad="38100" dist="19050" dir="2700000" algn="tl" rotWithShape="0">
                  <a:schemeClr val="dk1">
                    <a:alpha val="40000"/>
                  </a:schemeClr>
                </a:outerShdw>
              </a:effectLst>
            </a:endParaRPr>
          </a:p>
          <a:p>
            <a:pPr marL="263525" lvl="1" indent="0">
              <a:buNone/>
            </a:pPr>
            <a:endParaRPr lang="en-ZA" dirty="0"/>
          </a:p>
          <a:p>
            <a:pPr marL="263525" lvl="1" indent="0">
              <a:buNone/>
            </a:pPr>
            <a:endParaRPr lang="en-ZA" dirty="0"/>
          </a:p>
          <a:p>
            <a:pPr marL="263525" lvl="1" indent="0">
              <a:buNone/>
            </a:pPr>
            <a:r>
              <a:rPr lang="en-ZA"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ZA" sz="32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TASK 1:- </a:t>
            </a:r>
            <a:r>
              <a:rPr lang="en-ZA" sz="2800" dirty="0">
                <a:solidFill>
                  <a:srgbClr val="7030A0"/>
                </a:solidFill>
              </a:rPr>
              <a:t>LOAD A COLOURED IMAGE AND CONVERT IT TO GRAYSCALE AND THEN SAVE IT</a:t>
            </a:r>
            <a:endParaRPr lang="en-ZA" sz="2800" b="1" dirty="0">
              <a:ln w="12700" cmpd="sng">
                <a:solidFill>
                  <a:schemeClr val="accent4"/>
                </a:solidFill>
                <a:prstDash val="solid"/>
              </a:ln>
              <a:solidFill>
                <a:srgbClr val="7030A0"/>
              </a:solidFill>
            </a:endParaRPr>
          </a:p>
          <a:p>
            <a:pPr marL="263525" lvl="1" indent="0">
              <a:buNone/>
            </a:pPr>
            <a:endParaRPr lang="en-ZA" dirty="0"/>
          </a:p>
          <a:p>
            <a:pPr marL="606425" lvl="1" indent="-342900">
              <a:buFont typeface="+mj-lt"/>
              <a:buAutoNum type="arabicPeriod"/>
            </a:pPr>
            <a:endParaRPr lang="en-ZA" dirty="0"/>
          </a:p>
          <a:p>
            <a:pPr marL="263525" lvl="1" indent="0">
              <a:buNone/>
            </a:pPr>
            <a:endParaRPr lang="en-ZA" dirty="0"/>
          </a:p>
          <a:p>
            <a:pPr marL="606425" lvl="1" indent="-342900">
              <a:buFont typeface="+mj-lt"/>
              <a:buAutoNum type="arabicPeriod"/>
            </a:pPr>
            <a:endParaRPr lang="en-ZA" dirty="0"/>
          </a:p>
          <a:p>
            <a:endParaRPr lang="en-ZA" dirty="0"/>
          </a:p>
        </p:txBody>
      </p:sp>
      <p:sp>
        <p:nvSpPr>
          <p:cNvPr id="6" name="Rectangle 5">
            <a:extLst>
              <a:ext uri="{FF2B5EF4-FFF2-40B4-BE49-F238E27FC236}">
                <a16:creationId xmlns:a16="http://schemas.microsoft.com/office/drawing/2014/main" id="{F29E86F8-E6A6-4F75-BBFB-E30020E7484F}"/>
              </a:ext>
            </a:extLst>
          </p:cNvPr>
          <p:cNvSpPr/>
          <p:nvPr/>
        </p:nvSpPr>
        <p:spPr>
          <a:xfrm>
            <a:off x="9584852"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1</a:t>
            </a:r>
          </a:p>
        </p:txBody>
      </p:sp>
      <p:sp>
        <p:nvSpPr>
          <p:cNvPr id="13" name="Rectangle 12">
            <a:extLst>
              <a:ext uri="{FF2B5EF4-FFF2-40B4-BE49-F238E27FC236}">
                <a16:creationId xmlns:a16="http://schemas.microsoft.com/office/drawing/2014/main" id="{C79A7DEF-3806-4A57-B3C4-7FC8ACF595B1}"/>
              </a:ext>
            </a:extLst>
          </p:cNvPr>
          <p:cNvSpPr/>
          <p:nvPr/>
        </p:nvSpPr>
        <p:spPr>
          <a:xfrm>
            <a:off x="11514137" y="1928229"/>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2</a:t>
            </a:r>
          </a:p>
        </p:txBody>
      </p:sp>
      <p:sp>
        <p:nvSpPr>
          <p:cNvPr id="15" name="Rectangle 14">
            <a:extLst>
              <a:ext uri="{FF2B5EF4-FFF2-40B4-BE49-F238E27FC236}">
                <a16:creationId xmlns:a16="http://schemas.microsoft.com/office/drawing/2014/main" id="{17F05EBD-50EA-48CB-9AE6-40CD5930A311}"/>
              </a:ext>
            </a:extLst>
          </p:cNvPr>
          <p:cNvSpPr/>
          <p:nvPr/>
        </p:nvSpPr>
        <p:spPr>
          <a:xfrm>
            <a:off x="9584852"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3</a:t>
            </a:r>
          </a:p>
        </p:txBody>
      </p:sp>
      <p:sp>
        <p:nvSpPr>
          <p:cNvPr id="17" name="Rectangle 16">
            <a:extLst>
              <a:ext uri="{FF2B5EF4-FFF2-40B4-BE49-F238E27FC236}">
                <a16:creationId xmlns:a16="http://schemas.microsoft.com/office/drawing/2014/main" id="{B72B525E-A13B-417B-B649-7936E2328174}"/>
              </a:ext>
            </a:extLst>
          </p:cNvPr>
          <p:cNvSpPr/>
          <p:nvPr/>
        </p:nvSpPr>
        <p:spPr>
          <a:xfrm>
            <a:off x="11514137" y="3852665"/>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4</a:t>
            </a:r>
          </a:p>
        </p:txBody>
      </p:sp>
      <p:sp>
        <p:nvSpPr>
          <p:cNvPr id="19" name="Rectangle 18">
            <a:extLst>
              <a:ext uri="{FF2B5EF4-FFF2-40B4-BE49-F238E27FC236}">
                <a16:creationId xmlns:a16="http://schemas.microsoft.com/office/drawing/2014/main" id="{0BEBEB84-4475-45FD-9B79-0C76D2710B47}"/>
              </a:ext>
            </a:extLst>
          </p:cNvPr>
          <p:cNvSpPr/>
          <p:nvPr/>
        </p:nvSpPr>
        <p:spPr>
          <a:xfrm>
            <a:off x="9584852"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5</a:t>
            </a:r>
          </a:p>
        </p:txBody>
      </p:sp>
      <p:sp>
        <p:nvSpPr>
          <p:cNvPr id="21" name="Rectangle 20">
            <a:extLst>
              <a:ext uri="{FF2B5EF4-FFF2-40B4-BE49-F238E27FC236}">
                <a16:creationId xmlns:a16="http://schemas.microsoft.com/office/drawing/2014/main" id="{F7B2D47A-4B32-4F2E-8760-D6361CF0059C}"/>
              </a:ext>
            </a:extLst>
          </p:cNvPr>
          <p:cNvSpPr/>
          <p:nvPr/>
        </p:nvSpPr>
        <p:spPr>
          <a:xfrm>
            <a:off x="11514137" y="5777100"/>
            <a:ext cx="342900" cy="342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ZA" sz="1200" dirty="0">
                <a:solidFill>
                  <a:schemeClr val="bg1"/>
                </a:solidFill>
              </a:rPr>
              <a:t>6</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ZA" smtClean="0"/>
              <a:t>17</a:t>
            </a:fld>
            <a:endParaRPr lang="en-ZA" dirty="0"/>
          </a:p>
        </p:txBody>
      </p:sp>
      <p:sp>
        <p:nvSpPr>
          <p:cNvPr id="9" name="Rectangle 8">
            <a:extLst>
              <a:ext uri="{FF2B5EF4-FFF2-40B4-BE49-F238E27FC236}">
                <a16:creationId xmlns:a16="http://schemas.microsoft.com/office/drawing/2014/main" id="{78A3D1A7-4FCA-4F16-85D1-0B294F27FE6E}"/>
              </a:ext>
            </a:extLst>
          </p:cNvPr>
          <p:cNvSpPr/>
          <p:nvPr/>
        </p:nvSpPr>
        <p:spPr>
          <a:xfrm>
            <a:off x="250979" y="5668184"/>
            <a:ext cx="7148223" cy="1017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574865"/>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2A7E55E-3E69-4186-8B97-61291C25BA74}"/>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F9D3BD2D-2F0E-4CD1-9C69-2FF4BF9ED2B3}"/>
              </a:ext>
            </a:extLst>
          </p:cNvPr>
          <p:cNvSpPr>
            <a:spLocks noGrp="1"/>
          </p:cNvSpPr>
          <p:nvPr>
            <p:ph type="title"/>
          </p:nvPr>
        </p:nvSpPr>
        <p:spPr>
          <a:xfrm>
            <a:off x="356512" y="89819"/>
            <a:ext cx="11473200" cy="540000"/>
          </a:xfrm>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Using Webcam for live feed</a:t>
            </a:r>
          </a:p>
        </p:txBody>
      </p:sp>
      <p:sp>
        <p:nvSpPr>
          <p:cNvPr id="4" name="Content Placeholder 3">
            <a:extLst>
              <a:ext uri="{FF2B5EF4-FFF2-40B4-BE49-F238E27FC236}">
                <a16:creationId xmlns:a16="http://schemas.microsoft.com/office/drawing/2014/main" id="{70CDE1E1-ED95-4FA5-943D-7A7B8BA0BC2A}"/>
              </a:ext>
            </a:extLst>
          </p:cNvPr>
          <p:cNvSpPr>
            <a:spLocks noGrp="1"/>
          </p:cNvSpPr>
          <p:nvPr>
            <p:ph idx="1"/>
          </p:nvPr>
        </p:nvSpPr>
        <p:spPr>
          <a:xfrm>
            <a:off x="353500" y="582730"/>
            <a:ext cx="11473200" cy="6095270"/>
          </a:xfrm>
        </p:spPr>
        <p:txBody>
          <a:bodyPr/>
          <a:lstStyle/>
          <a:p>
            <a:pPr marL="0" indent="0">
              <a:lnSpc>
                <a:spcPts val="2500"/>
              </a:lnSpc>
              <a:spcBef>
                <a:spcPts val="0"/>
              </a:spcBef>
              <a:buNone/>
            </a:pPr>
            <a:r>
              <a:rPr lang="en-US" dirty="0"/>
              <a:t>import cv2</a:t>
            </a:r>
          </a:p>
          <a:p>
            <a:pPr marL="0" indent="0">
              <a:lnSpc>
                <a:spcPts val="2500"/>
              </a:lnSpc>
              <a:spcBef>
                <a:spcPts val="0"/>
              </a:spcBef>
              <a:buNone/>
            </a:pPr>
            <a:r>
              <a:rPr lang="en-US" dirty="0">
                <a:solidFill>
                  <a:srgbClr val="FF0000"/>
                </a:solidFill>
              </a:rPr>
              <a:t># To start the camera </a:t>
            </a:r>
          </a:p>
          <a:p>
            <a:pPr marL="0" indent="0">
              <a:lnSpc>
                <a:spcPts val="2500"/>
              </a:lnSpc>
              <a:spcBef>
                <a:spcPts val="0"/>
              </a:spcBef>
              <a:buNone/>
            </a:pPr>
            <a:r>
              <a:rPr lang="en-US" dirty="0"/>
              <a:t>cap = cv2.VideoCapture(0) </a:t>
            </a:r>
          </a:p>
          <a:p>
            <a:pPr marL="0" indent="0">
              <a:lnSpc>
                <a:spcPts val="2500"/>
              </a:lnSpc>
              <a:spcBef>
                <a:spcPts val="0"/>
              </a:spcBef>
              <a:buNone/>
            </a:pPr>
            <a:r>
              <a:rPr lang="en-US" dirty="0"/>
              <a:t>while (True) :</a:t>
            </a:r>
          </a:p>
          <a:p>
            <a:pPr marL="0" indent="0">
              <a:lnSpc>
                <a:spcPts val="2500"/>
              </a:lnSpc>
              <a:spcBef>
                <a:spcPts val="0"/>
              </a:spcBef>
              <a:buNone/>
            </a:pPr>
            <a:r>
              <a:rPr lang="en-US" dirty="0"/>
              <a:t>	</a:t>
            </a:r>
            <a:r>
              <a:rPr lang="en-US" dirty="0">
                <a:solidFill>
                  <a:srgbClr val="FF0000"/>
                </a:solidFill>
              </a:rPr>
              <a:t># to capture a frame since video is nothing but images one after another</a:t>
            </a:r>
          </a:p>
          <a:p>
            <a:pPr marL="0" indent="0">
              <a:lnSpc>
                <a:spcPts val="2500"/>
              </a:lnSpc>
              <a:spcBef>
                <a:spcPts val="0"/>
              </a:spcBef>
              <a:buNone/>
            </a:pPr>
            <a:r>
              <a:rPr lang="en-US" dirty="0"/>
              <a:t>	_ , frame = cap.read()</a:t>
            </a:r>
          </a:p>
          <a:p>
            <a:pPr marL="0" indent="0">
              <a:lnSpc>
                <a:spcPts val="2500"/>
              </a:lnSpc>
              <a:spcBef>
                <a:spcPts val="0"/>
              </a:spcBef>
              <a:buNone/>
            </a:pPr>
            <a:r>
              <a:rPr lang="en-US" dirty="0"/>
              <a:t>	</a:t>
            </a:r>
            <a:r>
              <a:rPr lang="en-US" dirty="0">
                <a:solidFill>
                  <a:srgbClr val="FF0000"/>
                </a:solidFill>
              </a:rPr>
              <a:t># lets convert it to gray scale</a:t>
            </a:r>
          </a:p>
          <a:p>
            <a:pPr marL="0" indent="0">
              <a:lnSpc>
                <a:spcPts val="2500"/>
              </a:lnSpc>
              <a:spcBef>
                <a:spcPts val="0"/>
              </a:spcBef>
              <a:buNone/>
            </a:pPr>
            <a:r>
              <a:rPr lang="en-US" dirty="0"/>
              <a:t>	gray = cv2.cvtColor(frame , cv2.COLOR_BGR2GRAY)</a:t>
            </a:r>
          </a:p>
          <a:p>
            <a:pPr marL="0" indent="0">
              <a:lnSpc>
                <a:spcPts val="2500"/>
              </a:lnSpc>
              <a:spcBef>
                <a:spcPts val="0"/>
              </a:spcBef>
              <a:buNone/>
            </a:pPr>
            <a:r>
              <a:rPr lang="en-US" dirty="0"/>
              <a:t>	</a:t>
            </a:r>
            <a:r>
              <a:rPr lang="en-US" dirty="0">
                <a:solidFill>
                  <a:srgbClr val="FF0000"/>
                </a:solidFill>
              </a:rPr>
              <a:t># displaying the video as images </a:t>
            </a:r>
          </a:p>
          <a:p>
            <a:pPr marL="0" indent="0">
              <a:lnSpc>
                <a:spcPts val="2500"/>
              </a:lnSpc>
              <a:spcBef>
                <a:spcPts val="0"/>
              </a:spcBef>
              <a:buNone/>
            </a:pPr>
            <a:r>
              <a:rPr lang="en-US" dirty="0"/>
              <a:t>	cv2.imshow(‘ show video ‘ , gray)</a:t>
            </a:r>
          </a:p>
          <a:p>
            <a:pPr marL="0" indent="0">
              <a:lnSpc>
                <a:spcPts val="2500"/>
              </a:lnSpc>
              <a:spcBef>
                <a:spcPts val="0"/>
              </a:spcBef>
              <a:buNone/>
            </a:pPr>
            <a:r>
              <a:rPr lang="en-US" dirty="0"/>
              <a:t>	if cv2.waitKey(1) &amp; 0xFF == ord(‘q’):</a:t>
            </a:r>
          </a:p>
          <a:p>
            <a:pPr marL="0" indent="0">
              <a:lnSpc>
                <a:spcPts val="2500"/>
              </a:lnSpc>
              <a:spcBef>
                <a:spcPts val="0"/>
              </a:spcBef>
              <a:buNone/>
            </a:pPr>
            <a:r>
              <a:rPr lang="en-US" dirty="0"/>
              <a:t>		break </a:t>
            </a:r>
          </a:p>
          <a:p>
            <a:pPr marL="0" indent="0">
              <a:lnSpc>
                <a:spcPts val="2500"/>
              </a:lnSpc>
              <a:spcBef>
                <a:spcPts val="0"/>
              </a:spcBef>
              <a:buNone/>
            </a:pPr>
            <a:endParaRPr lang="en-US" dirty="0"/>
          </a:p>
          <a:p>
            <a:pPr marL="0" indent="0">
              <a:lnSpc>
                <a:spcPts val="2500"/>
              </a:lnSpc>
              <a:spcBef>
                <a:spcPts val="0"/>
              </a:spcBef>
              <a:buNone/>
            </a:pPr>
            <a:r>
              <a:rPr lang="en-US" dirty="0"/>
              <a:t>cap.release()</a:t>
            </a:r>
          </a:p>
          <a:p>
            <a:pPr marL="0" indent="0">
              <a:lnSpc>
                <a:spcPts val="2500"/>
              </a:lnSpc>
              <a:spcBef>
                <a:spcPts val="0"/>
              </a:spcBef>
              <a:buNone/>
            </a:pPr>
            <a:r>
              <a:rPr lang="en-US" dirty="0"/>
              <a:t>cv2.destroyAllWindows()</a:t>
            </a:r>
          </a:p>
          <a:p>
            <a:pPr marL="0" indent="0">
              <a:lnSpc>
                <a:spcPts val="2500"/>
              </a:lnSpc>
              <a:spcBef>
                <a:spcPts val="0"/>
              </a:spcBef>
              <a:buNone/>
            </a:pPr>
            <a:endParaRPr lang="en-US" dirty="0"/>
          </a:p>
          <a:p>
            <a:pPr marL="0" indent="0">
              <a:lnSpc>
                <a:spcPts val="2500"/>
              </a:lnSpc>
              <a:spcBef>
                <a:spcPts val="0"/>
              </a:spcBef>
              <a:buNone/>
            </a:pPr>
            <a:r>
              <a:rPr lang="en-ZA" sz="2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ZA" sz="2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TASK 2:- </a:t>
            </a:r>
            <a:r>
              <a:rPr lang="en-ZA" sz="2400" dirty="0">
                <a:solidFill>
                  <a:srgbClr val="7030A0"/>
                </a:solidFill>
              </a:rPr>
              <a:t>FROM LIVE VIDEO FEED TRY AND CAPTURE AND IMAGE AT THE PRESS OF A KEYSTROKE</a:t>
            </a:r>
            <a:endParaRPr lang="en-ZA" sz="2400" b="1" dirty="0">
              <a:ln w="12700" cmpd="sng">
                <a:solidFill>
                  <a:schemeClr val="accent4"/>
                </a:solidFill>
                <a:prstDash val="solid"/>
              </a:ln>
              <a:solidFill>
                <a:srgbClr val="7030A0"/>
              </a:solidFill>
            </a:endParaRPr>
          </a:p>
          <a:p>
            <a:pPr marL="0" indent="0">
              <a:lnSpc>
                <a:spcPts val="2500"/>
              </a:lnSpc>
              <a:spcBef>
                <a:spcPts val="0"/>
              </a:spcBef>
              <a:buNone/>
            </a:pPr>
            <a:r>
              <a:rPr lang="en-US" dirty="0"/>
              <a:t>	</a:t>
            </a:r>
          </a:p>
          <a:p>
            <a:pPr marL="0" indent="0">
              <a:buNone/>
            </a:pPr>
            <a:r>
              <a:rPr lang="en-US" dirty="0"/>
              <a:t>	</a:t>
            </a:r>
          </a:p>
          <a:p>
            <a:pPr marL="0" indent="0">
              <a:buNone/>
            </a:pPr>
            <a:r>
              <a:rPr lang="en-US" dirty="0"/>
              <a:t>	</a:t>
            </a:r>
          </a:p>
        </p:txBody>
      </p:sp>
      <p:sp>
        <p:nvSpPr>
          <p:cNvPr id="5" name="Slide Number Placeholder 4">
            <a:extLst>
              <a:ext uri="{FF2B5EF4-FFF2-40B4-BE49-F238E27FC236}">
                <a16:creationId xmlns:a16="http://schemas.microsoft.com/office/drawing/2014/main" id="{F000EC0D-A225-4045-A925-7FBFC393F430}"/>
              </a:ext>
            </a:extLst>
          </p:cNvPr>
          <p:cNvSpPr>
            <a:spLocks noGrp="1"/>
          </p:cNvSpPr>
          <p:nvPr>
            <p:ph type="sldNum" sz="quarter" idx="14"/>
          </p:nvPr>
        </p:nvSpPr>
        <p:spPr/>
        <p:txBody>
          <a:bodyPr/>
          <a:lstStyle/>
          <a:p>
            <a:fld id="{058DB212-BFA2-403F-85EF-DFD3FF6D973A}" type="slidenum">
              <a:rPr lang="en-ZA" smtClean="0"/>
              <a:pPr/>
              <a:t>18</a:t>
            </a:fld>
            <a:endParaRPr lang="en-ZA" dirty="0"/>
          </a:p>
        </p:txBody>
      </p:sp>
      <p:sp>
        <p:nvSpPr>
          <p:cNvPr id="7" name="Arrow: Right 6">
            <a:extLst>
              <a:ext uri="{FF2B5EF4-FFF2-40B4-BE49-F238E27FC236}">
                <a16:creationId xmlns:a16="http://schemas.microsoft.com/office/drawing/2014/main" id="{4BCFAA95-7DE2-4BEB-BD07-D9A524F745E9}"/>
              </a:ext>
            </a:extLst>
          </p:cNvPr>
          <p:cNvSpPr/>
          <p:nvPr/>
        </p:nvSpPr>
        <p:spPr>
          <a:xfrm>
            <a:off x="4757767" y="3807268"/>
            <a:ext cx="3427012" cy="28624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458EE4A-717B-4D83-843E-D921604B967D}"/>
              </a:ext>
            </a:extLst>
          </p:cNvPr>
          <p:cNvSpPr txBox="1"/>
          <p:nvPr/>
        </p:nvSpPr>
        <p:spPr>
          <a:xfrm>
            <a:off x="8329539" y="3801445"/>
            <a:ext cx="3647821" cy="1200329"/>
          </a:xfrm>
          <a:prstGeom prst="rect">
            <a:avLst/>
          </a:prstGeom>
          <a:noFill/>
        </p:spPr>
        <p:txBody>
          <a:bodyPr wrap="square" rtlCol="0">
            <a:spAutoFit/>
          </a:bodyPr>
          <a:lstStyle/>
          <a:p>
            <a:r>
              <a:rPr lang="en-US" sz="1200" dirty="0"/>
              <a:t>To exit program at a specific key press can be any other key for keys like esc and spacebar we have number</a:t>
            </a:r>
          </a:p>
          <a:p>
            <a:endParaRPr lang="en-US" sz="1200" dirty="0"/>
          </a:p>
          <a:p>
            <a:r>
              <a:rPr lang="en-US" sz="1200" dirty="0"/>
              <a:t>For esc program will be</a:t>
            </a:r>
          </a:p>
          <a:p>
            <a:r>
              <a:rPr lang="en-US" sz="1200" dirty="0"/>
              <a:t>if cv2.waitKey(1) &amp; 0xFF == 27:</a:t>
            </a:r>
          </a:p>
        </p:txBody>
      </p:sp>
      <p:sp>
        <p:nvSpPr>
          <p:cNvPr id="9" name="Arrow: Right 8">
            <a:extLst>
              <a:ext uri="{FF2B5EF4-FFF2-40B4-BE49-F238E27FC236}">
                <a16:creationId xmlns:a16="http://schemas.microsoft.com/office/drawing/2014/main" id="{9CAF1096-3A7D-45E6-9F09-5749E756CDDA}"/>
              </a:ext>
            </a:extLst>
          </p:cNvPr>
          <p:cNvSpPr/>
          <p:nvPr/>
        </p:nvSpPr>
        <p:spPr>
          <a:xfrm>
            <a:off x="1679663" y="4787089"/>
            <a:ext cx="3427012" cy="21468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7E7C58-EE98-44F8-A16E-36EEC3FFAF91}"/>
              </a:ext>
            </a:extLst>
          </p:cNvPr>
          <p:cNvSpPr txBox="1"/>
          <p:nvPr/>
        </p:nvSpPr>
        <p:spPr>
          <a:xfrm>
            <a:off x="5257335" y="4755931"/>
            <a:ext cx="2139568" cy="276999"/>
          </a:xfrm>
          <a:prstGeom prst="rect">
            <a:avLst/>
          </a:prstGeom>
          <a:noFill/>
        </p:spPr>
        <p:txBody>
          <a:bodyPr wrap="square" rtlCol="0">
            <a:spAutoFit/>
          </a:bodyPr>
          <a:lstStyle/>
          <a:p>
            <a:r>
              <a:rPr lang="en-US" sz="1200" dirty="0"/>
              <a:t>To release the camera</a:t>
            </a:r>
          </a:p>
        </p:txBody>
      </p:sp>
      <p:sp>
        <p:nvSpPr>
          <p:cNvPr id="14" name="Arrow: Right 13">
            <a:extLst>
              <a:ext uri="{FF2B5EF4-FFF2-40B4-BE49-F238E27FC236}">
                <a16:creationId xmlns:a16="http://schemas.microsoft.com/office/drawing/2014/main" id="{85BF175C-8B4F-4776-89C2-A04940C3A16B}"/>
              </a:ext>
            </a:extLst>
          </p:cNvPr>
          <p:cNvSpPr/>
          <p:nvPr/>
        </p:nvSpPr>
        <p:spPr>
          <a:xfrm rot="16200000" flipV="1">
            <a:off x="2549869" y="1017375"/>
            <a:ext cx="361785" cy="21070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88ECEF7-5110-4D5C-91CE-5EAA275261B6}"/>
              </a:ext>
            </a:extLst>
          </p:cNvPr>
          <p:cNvSpPr/>
          <p:nvPr/>
        </p:nvSpPr>
        <p:spPr>
          <a:xfrm>
            <a:off x="2652726" y="854427"/>
            <a:ext cx="3601938" cy="2378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6C251E4-A9AE-40CD-B74B-959F46B6E075}"/>
              </a:ext>
            </a:extLst>
          </p:cNvPr>
          <p:cNvSpPr txBox="1"/>
          <p:nvPr/>
        </p:nvSpPr>
        <p:spPr>
          <a:xfrm>
            <a:off x="6254664" y="719638"/>
            <a:ext cx="5572036" cy="646331"/>
          </a:xfrm>
          <a:prstGeom prst="rect">
            <a:avLst/>
          </a:prstGeom>
          <a:noFill/>
        </p:spPr>
        <p:txBody>
          <a:bodyPr wrap="square" rtlCol="0">
            <a:spAutoFit/>
          </a:bodyPr>
          <a:lstStyle/>
          <a:p>
            <a:r>
              <a:rPr lang="en-US" sz="1200" dirty="0"/>
              <a:t>Here we insert 0 because we are using the inbuilt webcam instead if we want to use an external webcam we have to replace 0 by 1</a:t>
            </a:r>
          </a:p>
        </p:txBody>
      </p:sp>
      <p:sp>
        <p:nvSpPr>
          <p:cNvPr id="17" name="Rectangle 16">
            <a:extLst>
              <a:ext uri="{FF2B5EF4-FFF2-40B4-BE49-F238E27FC236}">
                <a16:creationId xmlns:a16="http://schemas.microsoft.com/office/drawing/2014/main" id="{6C1BEDCD-6691-4E2C-8382-D5CE71C558CB}"/>
              </a:ext>
            </a:extLst>
          </p:cNvPr>
          <p:cNvSpPr/>
          <p:nvPr/>
        </p:nvSpPr>
        <p:spPr>
          <a:xfrm>
            <a:off x="270132" y="5593517"/>
            <a:ext cx="10901238" cy="723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07213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934DDE-92B2-4C28-9AC7-EABE4387B1AB}"/>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857179DE-6706-4875-84F8-1ADEC1569786}"/>
              </a:ext>
            </a:extLst>
          </p:cNvPr>
          <p:cNvSpPr>
            <a:spLocks noGrp="1"/>
          </p:cNvSpPr>
          <p:nvPr>
            <p:ph type="title"/>
          </p:nvPr>
        </p:nvSpPr>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Basic drawing functions </a:t>
            </a:r>
          </a:p>
        </p:txBody>
      </p:sp>
      <p:sp>
        <p:nvSpPr>
          <p:cNvPr id="4" name="Content Placeholder 3">
            <a:extLst>
              <a:ext uri="{FF2B5EF4-FFF2-40B4-BE49-F238E27FC236}">
                <a16:creationId xmlns:a16="http://schemas.microsoft.com/office/drawing/2014/main" id="{002CBBA7-B80E-4A15-8E6A-6AF12A8497DE}"/>
              </a:ext>
            </a:extLst>
          </p:cNvPr>
          <p:cNvSpPr>
            <a:spLocks noGrp="1"/>
          </p:cNvSpPr>
          <p:nvPr>
            <p:ph idx="1"/>
          </p:nvPr>
        </p:nvSpPr>
        <p:spPr>
          <a:xfrm>
            <a:off x="360000" y="834887"/>
            <a:ext cx="11473200" cy="5843113"/>
          </a:xfrm>
        </p:spPr>
        <p:txBody>
          <a:bodyPr/>
          <a:lstStyle/>
          <a:p>
            <a:r>
              <a:rPr lang="en-US" dirty="0">
                <a:ln w="0"/>
                <a:solidFill>
                  <a:schemeClr val="tx1"/>
                </a:solidFill>
                <a:effectLst>
                  <a:outerShdw blurRad="38100" dist="19050" dir="2700000" algn="tl" rotWithShape="0">
                    <a:schemeClr val="dk1">
                      <a:alpha val="40000"/>
                    </a:schemeClr>
                  </a:outerShdw>
                </a:effectLst>
              </a:rPr>
              <a:t>To draw a line on an image</a:t>
            </a:r>
          </a:p>
          <a:p>
            <a:pPr marL="0" indent="0">
              <a:buNone/>
            </a:pPr>
            <a:r>
              <a:rPr lang="en-US" dirty="0">
                <a:ln w="0"/>
                <a:solidFill>
                  <a:schemeClr val="tx1"/>
                </a:solidFill>
                <a:effectLst>
                  <a:outerShdw blurRad="38100" dist="19050" dir="2700000" algn="tl" rotWithShape="0">
                    <a:schemeClr val="dk1">
                      <a:alpha val="40000"/>
                    </a:schemeClr>
                  </a:outerShdw>
                </a:effectLst>
              </a:rPr>
              <a:t>	</a:t>
            </a:r>
            <a:r>
              <a:rPr lang="en-US" dirty="0">
                <a:solidFill>
                  <a:srgbClr val="7030A0"/>
                </a:solidFill>
              </a:rPr>
              <a:t>syntax :- </a:t>
            </a:r>
            <a:r>
              <a:rPr lang="en-US" dirty="0"/>
              <a:t>line = cv2.line( image , (0,0) , (265 , 254) , (255 , 0 , 0) , 5)</a:t>
            </a:r>
          </a:p>
          <a:p>
            <a:pPr marL="0" indent="0">
              <a:buNone/>
            </a:pPr>
            <a:r>
              <a:rPr lang="en-US" dirty="0"/>
              <a:t>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dirty="0"/>
              <a:t>Here the 1</a:t>
            </a:r>
            <a:r>
              <a:rPr lang="en-US" baseline="30000" dirty="0"/>
              <a:t>st</a:t>
            </a:r>
            <a:r>
              <a:rPr lang="en-US" dirty="0"/>
              <a:t> argument is the image on which the line has to be drawn. 2</a:t>
            </a:r>
            <a:r>
              <a:rPr lang="en-US" baseline="30000" dirty="0"/>
              <a:t>nd</a:t>
            </a:r>
            <a:r>
              <a:rPr lang="en-US" dirty="0"/>
              <a:t> and 3</a:t>
            </a:r>
            <a:r>
              <a:rPr lang="en-US" baseline="30000" dirty="0"/>
              <a:t>rd</a:t>
            </a:r>
            <a:r>
              <a:rPr lang="en-US" dirty="0"/>
              <a:t> arguments are 		         the initial and final coordinates of the line. 4</a:t>
            </a:r>
            <a:r>
              <a:rPr lang="en-US" baseline="30000" dirty="0"/>
              <a:t>th</a:t>
            </a:r>
            <a:r>
              <a:rPr lang="en-US" dirty="0"/>
              <a:t> argument is the color of the line in this case it is blue 		         and the 5</a:t>
            </a:r>
            <a:r>
              <a:rPr lang="en-US" baseline="30000" dirty="0"/>
              <a:t>th</a:t>
            </a:r>
            <a:r>
              <a:rPr lang="en-US" dirty="0"/>
              <a:t> argument is the thickness of the line.</a:t>
            </a:r>
          </a:p>
          <a:p>
            <a:r>
              <a:rPr lang="en-US" dirty="0">
                <a:ln w="0"/>
                <a:solidFill>
                  <a:schemeClr val="tx1"/>
                </a:solidFill>
                <a:effectLst>
                  <a:outerShdw blurRad="38100" dist="19050" dir="2700000" algn="tl" rotWithShape="0">
                    <a:schemeClr val="dk1">
                      <a:alpha val="40000"/>
                    </a:schemeClr>
                  </a:outerShdw>
                </a:effectLst>
              </a:rPr>
              <a:t>To draw a rectangle on an image</a:t>
            </a:r>
          </a:p>
          <a:p>
            <a:pPr marL="0" indent="0">
              <a:buNone/>
            </a:pPr>
            <a:r>
              <a:rPr lang="en-US" dirty="0">
                <a:ln w="0"/>
                <a:solidFill>
                  <a:schemeClr val="tx1"/>
                </a:solidFill>
                <a:effectLst>
                  <a:outerShdw blurRad="38100" dist="19050" dir="2700000" algn="tl" rotWithShape="0">
                    <a:schemeClr val="dk1">
                      <a:alpha val="40000"/>
                    </a:schemeClr>
                  </a:outerShdw>
                </a:effectLst>
              </a:rPr>
              <a:t>	</a:t>
            </a:r>
            <a:r>
              <a:rPr lang="en-US" dirty="0">
                <a:solidFill>
                  <a:srgbClr val="7030A0"/>
                </a:solidFill>
              </a:rPr>
              <a:t>syntax :- </a:t>
            </a:r>
            <a:r>
              <a:rPr lang="en-US" dirty="0"/>
              <a:t>rectangle = cv2.rectangle ( image , (0,0) , (265 , 254) , (255 , 0 , 0) , 5)</a:t>
            </a:r>
          </a:p>
          <a:p>
            <a:pPr marL="0" indent="0">
              <a:buNone/>
            </a:pPr>
            <a:r>
              <a:rPr lang="en-US" dirty="0"/>
              <a:t>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dirty="0"/>
              <a:t>Here the 1</a:t>
            </a:r>
            <a:r>
              <a:rPr lang="en-US" baseline="30000" dirty="0"/>
              <a:t>st</a:t>
            </a:r>
            <a:r>
              <a:rPr lang="en-US" dirty="0"/>
              <a:t> argument is the image on which the rectangle has to be drawn. 2</a:t>
            </a:r>
            <a:r>
              <a:rPr lang="en-US" baseline="30000" dirty="0"/>
              <a:t>nd</a:t>
            </a:r>
            <a:r>
              <a:rPr lang="en-US" dirty="0"/>
              <a:t> and 3</a:t>
            </a:r>
            <a:r>
              <a:rPr lang="en-US" baseline="30000" dirty="0"/>
              <a:t>rd</a:t>
            </a:r>
            <a:r>
              <a:rPr lang="en-US" dirty="0"/>
              <a:t> arguments 		          are the coordinates of the bottom left corner and the top right corner. 4</a:t>
            </a:r>
            <a:r>
              <a:rPr lang="en-US" baseline="30000" dirty="0"/>
              <a:t>th</a:t>
            </a:r>
            <a:r>
              <a:rPr lang="en-US" dirty="0"/>
              <a:t> argument is the color of 	                         the line in this case it is blue and the 5</a:t>
            </a:r>
            <a:r>
              <a:rPr lang="en-US" baseline="30000" dirty="0"/>
              <a:t>th</a:t>
            </a:r>
            <a:r>
              <a:rPr lang="en-US" dirty="0"/>
              <a:t> argument is the thickness of the boundaries.</a:t>
            </a:r>
          </a:p>
          <a:p>
            <a:r>
              <a:rPr lang="en-US" dirty="0">
                <a:ln w="0"/>
                <a:solidFill>
                  <a:schemeClr val="tx1"/>
                </a:solidFill>
                <a:effectLst>
                  <a:outerShdw blurRad="38100" dist="19050" dir="2700000" algn="tl" rotWithShape="0">
                    <a:schemeClr val="dk1">
                      <a:alpha val="40000"/>
                    </a:schemeClr>
                  </a:outerShdw>
                </a:effectLst>
              </a:rPr>
              <a:t>To draw a circle on an image</a:t>
            </a:r>
          </a:p>
          <a:p>
            <a:pPr marL="0" indent="0">
              <a:buNone/>
            </a:pPr>
            <a:r>
              <a:rPr lang="en-US" dirty="0">
                <a:ln w="0"/>
                <a:solidFill>
                  <a:schemeClr val="tx1"/>
                </a:solidFill>
                <a:effectLst>
                  <a:outerShdw blurRad="38100" dist="19050" dir="2700000" algn="tl" rotWithShape="0">
                    <a:schemeClr val="dk1">
                      <a:alpha val="40000"/>
                    </a:schemeClr>
                  </a:outerShdw>
                </a:effectLst>
              </a:rPr>
              <a:t>	</a:t>
            </a:r>
            <a:r>
              <a:rPr lang="en-US" dirty="0">
                <a:solidFill>
                  <a:srgbClr val="7030A0"/>
                </a:solidFill>
              </a:rPr>
              <a:t>syntax :- </a:t>
            </a:r>
            <a:r>
              <a:rPr lang="en-US" dirty="0"/>
              <a:t>circle = cv2.circle ( image , (0,0) , 5, (255 , 0 , 0) , 5)</a:t>
            </a:r>
          </a:p>
          <a:p>
            <a:pPr marL="0" indent="0">
              <a:buNone/>
            </a:pPr>
            <a:r>
              <a:rPr lang="en-US" dirty="0"/>
              <a:t>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Explanation : -  </a:t>
            </a:r>
            <a:r>
              <a:rPr lang="en-US" dirty="0"/>
              <a:t>Here the 1</a:t>
            </a:r>
            <a:r>
              <a:rPr lang="en-US" baseline="30000" dirty="0"/>
              <a:t>st</a:t>
            </a:r>
            <a:r>
              <a:rPr lang="en-US" dirty="0"/>
              <a:t> argument is the image on which the rectangle has to be drawn. 2</a:t>
            </a:r>
            <a:r>
              <a:rPr lang="en-US" baseline="30000" dirty="0"/>
              <a:t>nd</a:t>
            </a:r>
            <a:r>
              <a:rPr lang="en-US" dirty="0"/>
              <a:t> argument is the 		          coordinate of the center , 3</a:t>
            </a:r>
            <a:r>
              <a:rPr lang="en-US" baseline="30000" dirty="0"/>
              <a:t>rd</a:t>
            </a:r>
            <a:r>
              <a:rPr lang="en-US" dirty="0"/>
              <a:t> argument is the radius of the circle . 4</a:t>
            </a:r>
            <a:r>
              <a:rPr lang="en-US" baseline="30000" dirty="0"/>
              <a:t>th</a:t>
            </a:r>
            <a:r>
              <a:rPr lang="en-US" dirty="0"/>
              <a:t> argument is the color of 	                         the line in this case it is blue and the 5</a:t>
            </a:r>
            <a:r>
              <a:rPr lang="en-US" baseline="30000" dirty="0"/>
              <a:t>th</a:t>
            </a:r>
            <a:r>
              <a:rPr lang="en-US" dirty="0"/>
              <a:t> argument is the thickness of the boundaries.</a:t>
            </a:r>
          </a:p>
          <a:p>
            <a:pPr marL="0" indent="0">
              <a:buNone/>
            </a:pPr>
            <a:r>
              <a:rPr lang="en-US" dirty="0">
                <a:ln w="0"/>
                <a:solidFill>
                  <a:schemeClr val="tx1"/>
                </a:solidFill>
                <a:effectLst>
                  <a:outerShdw blurRad="38100" dist="19050" dir="2700000" algn="tl" rotWithShape="0">
                    <a:schemeClr val="dk1">
                      <a:alpha val="40000"/>
                    </a:schemeClr>
                  </a:outerShdw>
                </a:effectLst>
              </a:rPr>
              <a:t>Other drawing functions are also there like for ellipse  , polygon.</a:t>
            </a:r>
          </a:p>
        </p:txBody>
      </p:sp>
      <p:sp>
        <p:nvSpPr>
          <p:cNvPr id="5" name="Slide Number Placeholder 4">
            <a:extLst>
              <a:ext uri="{FF2B5EF4-FFF2-40B4-BE49-F238E27FC236}">
                <a16:creationId xmlns:a16="http://schemas.microsoft.com/office/drawing/2014/main" id="{C3BDA87B-3E0E-4E17-B780-2BD2E82533C6}"/>
              </a:ext>
            </a:extLst>
          </p:cNvPr>
          <p:cNvSpPr>
            <a:spLocks noGrp="1"/>
          </p:cNvSpPr>
          <p:nvPr>
            <p:ph type="sldNum" sz="quarter" idx="14"/>
          </p:nvPr>
        </p:nvSpPr>
        <p:spPr/>
        <p:txBody>
          <a:bodyPr/>
          <a:lstStyle/>
          <a:p>
            <a:fld id="{058DB212-BFA2-403F-85EF-DFD3FF6D973A}" type="slidenum">
              <a:rPr lang="en-ZA" smtClean="0"/>
              <a:pPr/>
              <a:t>19</a:t>
            </a:fld>
            <a:endParaRPr lang="en-ZA" dirty="0"/>
          </a:p>
        </p:txBody>
      </p:sp>
      <p:sp>
        <p:nvSpPr>
          <p:cNvPr id="6" name="Arrow: Right 5">
            <a:extLst>
              <a:ext uri="{FF2B5EF4-FFF2-40B4-BE49-F238E27FC236}">
                <a16:creationId xmlns:a16="http://schemas.microsoft.com/office/drawing/2014/main" id="{FD1C7040-C99F-4864-BC1E-BA56B850E1B9}"/>
              </a:ext>
            </a:extLst>
          </p:cNvPr>
          <p:cNvSpPr/>
          <p:nvPr/>
        </p:nvSpPr>
        <p:spPr>
          <a:xfrm rot="20221015">
            <a:off x="6385823" y="830471"/>
            <a:ext cx="1078728" cy="3095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D4C42B-8D0F-4094-8514-D1B94CC42317}"/>
              </a:ext>
            </a:extLst>
          </p:cNvPr>
          <p:cNvSpPr txBox="1"/>
          <p:nvPr/>
        </p:nvSpPr>
        <p:spPr>
          <a:xfrm>
            <a:off x="7323151" y="572494"/>
            <a:ext cx="1645920" cy="369332"/>
          </a:xfrm>
          <a:prstGeom prst="rect">
            <a:avLst/>
          </a:prstGeom>
          <a:noFill/>
        </p:spPr>
        <p:txBody>
          <a:bodyPr wrap="square" rtlCol="0">
            <a:spAutoFit/>
          </a:bodyPr>
          <a:lstStyle/>
          <a:p>
            <a:r>
              <a:rPr lang="en-US" dirty="0"/>
              <a:t>BGR format</a:t>
            </a:r>
          </a:p>
        </p:txBody>
      </p:sp>
      <p:sp>
        <p:nvSpPr>
          <p:cNvPr id="8" name="Arrow: Right 7">
            <a:extLst>
              <a:ext uri="{FF2B5EF4-FFF2-40B4-BE49-F238E27FC236}">
                <a16:creationId xmlns:a16="http://schemas.microsoft.com/office/drawing/2014/main" id="{0B365082-0B66-4E90-A164-72FB4A732007}"/>
              </a:ext>
            </a:extLst>
          </p:cNvPr>
          <p:cNvSpPr/>
          <p:nvPr/>
        </p:nvSpPr>
        <p:spPr>
          <a:xfrm rot="20096253">
            <a:off x="6919789" y="4328251"/>
            <a:ext cx="540688" cy="22263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07A9AB2-7B89-4542-B366-D5C5E01B7D16}"/>
              </a:ext>
            </a:extLst>
          </p:cNvPr>
          <p:cNvSpPr txBox="1"/>
          <p:nvPr/>
        </p:nvSpPr>
        <p:spPr>
          <a:xfrm>
            <a:off x="7378810" y="4182386"/>
            <a:ext cx="4516341" cy="307777"/>
          </a:xfrm>
          <a:prstGeom prst="rect">
            <a:avLst/>
          </a:prstGeom>
          <a:noFill/>
        </p:spPr>
        <p:txBody>
          <a:bodyPr wrap="square" rtlCol="0">
            <a:spAutoFit/>
          </a:bodyPr>
          <a:lstStyle/>
          <a:p>
            <a:r>
              <a:rPr lang="en-US" sz="1400" dirty="0"/>
              <a:t>If -1 circle will be filled from inside</a:t>
            </a:r>
          </a:p>
        </p:txBody>
      </p:sp>
    </p:spTree>
    <p:extLst>
      <p:ext uri="{BB962C8B-B14F-4D97-AF65-F5344CB8AC3E}">
        <p14:creationId xmlns:p14="http://schemas.microsoft.com/office/powerpoint/2010/main" val="19938951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1452437" y="235868"/>
            <a:ext cx="5282317" cy="874644"/>
          </a:xfrm>
        </p:spPr>
        <p:txBody>
          <a:bodyPr/>
          <a:lstStyle/>
          <a:p>
            <a:r>
              <a:rPr lang="en-ZA" sz="5400" b="1" spc="0"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What Is OpenCV ?</a:t>
            </a:r>
          </a:p>
        </p:txBody>
      </p:sp>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898960" y="1535093"/>
            <a:ext cx="6455997" cy="3634784"/>
          </a:xfrm>
        </p:spPr>
        <p:txBody>
          <a:bodyPr/>
          <a:lstStyle/>
          <a:p>
            <a:r>
              <a:rPr lang="en-US" sz="3600" b="1" dirty="0">
                <a:solidFill>
                  <a:srgbClr val="FFC000"/>
                </a:solidFill>
                <a:latin typeface="Gabriola" panose="04040605051002020D02" pitchFamily="82" charset="0"/>
                <a:ea typeface="Cambria Math" panose="02040503050406030204" pitchFamily="18" charset="0"/>
                <a:cs typeface="Calibri" panose="020F0502020204030204" pitchFamily="34" charset="0"/>
              </a:rPr>
              <a:t>OpenCV</a:t>
            </a:r>
            <a:r>
              <a:rPr lang="en-US" sz="3600" dirty="0">
                <a:solidFill>
                  <a:srgbClr val="FFC000"/>
                </a:solidFill>
                <a:latin typeface="Gabriola" panose="04040605051002020D02" pitchFamily="82" charset="0"/>
                <a:ea typeface="Cambria Math" panose="02040503050406030204" pitchFamily="18" charset="0"/>
                <a:cs typeface="Calibri" panose="020F0502020204030204" pitchFamily="34" charset="0"/>
              </a:rPr>
              <a:t> (</a:t>
            </a:r>
            <a:r>
              <a:rPr lang="en-US" sz="3600" i="1" dirty="0">
                <a:solidFill>
                  <a:srgbClr val="FFC000"/>
                </a:solidFill>
                <a:latin typeface="Gabriola" panose="04040605051002020D02" pitchFamily="82" charset="0"/>
                <a:ea typeface="Cambria Math" panose="02040503050406030204" pitchFamily="18" charset="0"/>
                <a:cs typeface="Calibri" panose="020F0502020204030204" pitchFamily="34" charset="0"/>
              </a:rPr>
              <a:t>Open Source Computer Vision</a:t>
            </a:r>
            <a:r>
              <a:rPr lang="en-US" sz="3600" dirty="0">
                <a:solidFill>
                  <a:srgbClr val="FFC000"/>
                </a:solidFill>
                <a:latin typeface="Gabriola" panose="04040605051002020D02" pitchFamily="82" charset="0"/>
                <a:ea typeface="Cambria Math" panose="02040503050406030204" pitchFamily="18" charset="0"/>
                <a:cs typeface="Calibri" panose="020F0502020204030204" pitchFamily="34" charset="0"/>
              </a:rPr>
              <a:t>) is a </a:t>
            </a:r>
            <a:r>
              <a:rPr lang="en-US" sz="3600" b="1"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abriola" panose="04040605051002020D02" pitchFamily="82" charset="0"/>
                <a:ea typeface="Cambria Math" panose="02040503050406030204" pitchFamily="18" charset="0"/>
                <a:cs typeface="Calibri" panose="020F0502020204030204" pitchFamily="34" charset="0"/>
              </a:rPr>
              <a:t>library of programming </a:t>
            </a:r>
            <a:r>
              <a:rPr lang="en-US" sz="3600" dirty="0">
                <a:solidFill>
                  <a:srgbClr val="FFC000"/>
                </a:solidFill>
                <a:latin typeface="Gabriola" panose="04040605051002020D02" pitchFamily="82" charset="0"/>
                <a:ea typeface="Cambria Math" panose="02040503050406030204" pitchFamily="18" charset="0"/>
                <a:cs typeface="Calibri" panose="020F0502020204030204" pitchFamily="34" charset="0"/>
              </a:rPr>
              <a:t>functions mainly aimed at real-time computer vision.</a:t>
            </a:r>
          </a:p>
          <a:p>
            <a:r>
              <a:rPr lang="en-US" sz="3600" dirty="0">
                <a:solidFill>
                  <a:srgbClr val="FFC000"/>
                </a:solidFill>
                <a:latin typeface="Gabriola" panose="04040605051002020D02" pitchFamily="82" charset="0"/>
                <a:ea typeface="Cambria Math" panose="02040503050406030204" pitchFamily="18" charset="0"/>
                <a:cs typeface="Calibri" panose="020F0502020204030204" pitchFamily="34" charset="0"/>
              </a:rPr>
              <a:t>It is generally used for image processing can be used </a:t>
            </a:r>
          </a:p>
          <a:p>
            <a:r>
              <a:rPr lang="en-US" sz="3600" dirty="0">
                <a:solidFill>
                  <a:srgbClr val="FFC000"/>
                </a:solidFill>
                <a:latin typeface="Gabriola" panose="04040605051002020D02" pitchFamily="82" charset="0"/>
                <a:ea typeface="Cambria Math" panose="02040503050406030204" pitchFamily="18" charset="0"/>
                <a:cs typeface="Calibri" panose="020F0502020204030204" pitchFamily="34" charset="0"/>
              </a:rPr>
              <a:t>with many other platforms like caffe , pytorch etc.</a:t>
            </a:r>
          </a:p>
          <a:p>
            <a:endParaRPr lang="en-ZA" sz="2000" noProof="1">
              <a:latin typeface="Gabriola" panose="04040605051002020D02" pitchFamily="82" charset="0"/>
              <a:ea typeface="Cambria Math" panose="02040503050406030204" pitchFamily="18" charset="0"/>
              <a:cs typeface="Calibri" panose="020F0502020204030204" pitchFamily="34" charset="0"/>
            </a:endParaRPr>
          </a:p>
          <a:p>
            <a:endParaRPr lang="en-ZA" sz="2000" noProof="1">
              <a:latin typeface="Gabriola" panose="04040605051002020D02" pitchFamily="82" charset="0"/>
              <a:ea typeface="Cambria Math" panose="02040503050406030204" pitchFamily="18" charset="0"/>
              <a:cs typeface="Calibri" panose="020F0502020204030204" pitchFamily="34" charset="0"/>
            </a:endParaRPr>
          </a:p>
        </p:txBody>
      </p:sp>
      <p:grpSp>
        <p:nvGrpSpPr>
          <p:cNvPr id="6" name="Group 5" descr="erupting volcano outline">
            <a:extLst>
              <a:ext uri="{FF2B5EF4-FFF2-40B4-BE49-F238E27FC236}">
                <a16:creationId xmlns:a16="http://schemas.microsoft.com/office/drawing/2014/main" id="{25C384BA-0032-4FE7-AC29-2F9F931970D5}"/>
              </a:ext>
            </a:extLst>
          </p:cNvPr>
          <p:cNvGrpSpPr>
            <a:grpSpLocks noChangeAspect="1"/>
          </p:cNvGrpSpPr>
          <p:nvPr/>
        </p:nvGrpSpPr>
        <p:grpSpPr>
          <a:xfrm>
            <a:off x="2446471" y="5397727"/>
            <a:ext cx="253691" cy="277340"/>
            <a:chOff x="5698331" y="2974181"/>
            <a:chExt cx="781050" cy="853859"/>
          </a:xfrm>
          <a:solidFill>
            <a:schemeClr val="bg1"/>
          </a:solidFill>
        </p:grpSpPr>
        <p:sp>
          <p:nvSpPr>
            <p:cNvPr id="7" name="Freeform: Shape 6">
              <a:extLst>
                <a:ext uri="{FF2B5EF4-FFF2-40B4-BE49-F238E27FC236}">
                  <a16:creationId xmlns:a16="http://schemas.microsoft.com/office/drawing/2014/main" id="{D5C429C1-62E8-4B3E-A0C7-6003B138652C}"/>
                </a:ext>
              </a:extLst>
            </p:cNvPr>
            <p:cNvSpPr/>
            <p:nvPr/>
          </p:nvSpPr>
          <p:spPr>
            <a:xfrm>
              <a:off x="5707856" y="3370840"/>
              <a:ext cx="771525" cy="457200"/>
            </a:xfrm>
            <a:custGeom>
              <a:avLst/>
              <a:gdLst>
                <a:gd name="connsiteX0" fmla="*/ 502063 w 771525"/>
                <a:gd name="connsiteY0" fmla="*/ 35328 h 457200"/>
                <a:gd name="connsiteX1" fmla="*/ 496414 w 771525"/>
                <a:gd name="connsiteY1" fmla="*/ 7506 h 457200"/>
                <a:gd name="connsiteX2" fmla="*/ 472811 w 771525"/>
                <a:gd name="connsiteY2" fmla="*/ 23279 h 457200"/>
                <a:gd name="connsiteX3" fmla="*/ 388144 w 771525"/>
                <a:gd name="connsiteY3" fmla="*/ 48635 h 457200"/>
                <a:gd name="connsiteX4" fmla="*/ 303657 w 771525"/>
                <a:gd name="connsiteY4" fmla="*/ 23393 h 457200"/>
                <a:gd name="connsiteX5" fmla="*/ 279940 w 771525"/>
                <a:gd name="connsiteY5" fmla="*/ 7144 h 457200"/>
                <a:gd name="connsiteX6" fmla="*/ 274215 w 771525"/>
                <a:gd name="connsiteY6" fmla="*/ 35319 h 457200"/>
                <a:gd name="connsiteX7" fmla="*/ 7144 w 771525"/>
                <a:gd name="connsiteY7" fmla="*/ 420110 h 457200"/>
                <a:gd name="connsiteX8" fmla="*/ 7144 w 771525"/>
                <a:gd name="connsiteY8" fmla="*/ 458210 h 457200"/>
                <a:gd name="connsiteX9" fmla="*/ 305667 w 771525"/>
                <a:gd name="connsiteY9" fmla="*/ 68713 h 457200"/>
                <a:gd name="connsiteX10" fmla="*/ 388144 w 771525"/>
                <a:gd name="connsiteY10" fmla="*/ 86735 h 457200"/>
                <a:gd name="connsiteX11" fmla="*/ 470573 w 771525"/>
                <a:gd name="connsiteY11" fmla="*/ 68532 h 457200"/>
                <a:gd name="connsiteX12" fmla="*/ 769144 w 771525"/>
                <a:gd name="connsiteY12" fmla="*/ 458210 h 457200"/>
                <a:gd name="connsiteX13" fmla="*/ 769144 w 771525"/>
                <a:gd name="connsiteY13" fmla="*/ 420110 h 457200"/>
                <a:gd name="connsiteX14" fmla="*/ 502063 w 771525"/>
                <a:gd name="connsiteY14" fmla="*/ 353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525" h="457200">
                  <a:moveTo>
                    <a:pt x="502063" y="35328"/>
                  </a:moveTo>
                  <a:lnTo>
                    <a:pt x="496414" y="7506"/>
                  </a:lnTo>
                  <a:lnTo>
                    <a:pt x="472811" y="23279"/>
                  </a:lnTo>
                  <a:cubicBezTo>
                    <a:pt x="446199" y="41053"/>
                    <a:pt x="420881" y="48635"/>
                    <a:pt x="388144" y="48635"/>
                  </a:cubicBezTo>
                  <a:cubicBezTo>
                    <a:pt x="354749" y="48635"/>
                    <a:pt x="329479" y="41091"/>
                    <a:pt x="303657" y="23393"/>
                  </a:cubicBezTo>
                  <a:lnTo>
                    <a:pt x="279940" y="7144"/>
                  </a:lnTo>
                  <a:lnTo>
                    <a:pt x="274215" y="35319"/>
                  </a:lnTo>
                  <a:cubicBezTo>
                    <a:pt x="273444" y="39167"/>
                    <a:pt x="193900" y="420110"/>
                    <a:pt x="7144" y="420110"/>
                  </a:cubicBezTo>
                  <a:lnTo>
                    <a:pt x="7144" y="458210"/>
                  </a:lnTo>
                  <a:cubicBezTo>
                    <a:pt x="195491" y="458210"/>
                    <a:pt x="283188" y="160191"/>
                    <a:pt x="305667" y="68713"/>
                  </a:cubicBezTo>
                  <a:cubicBezTo>
                    <a:pt x="330622" y="81077"/>
                    <a:pt x="356968" y="86735"/>
                    <a:pt x="388144" y="86735"/>
                  </a:cubicBezTo>
                  <a:cubicBezTo>
                    <a:pt x="418910" y="86735"/>
                    <a:pt x="445208" y="81020"/>
                    <a:pt x="470573" y="68532"/>
                  </a:cubicBezTo>
                  <a:cubicBezTo>
                    <a:pt x="492985" y="159810"/>
                    <a:pt x="580673" y="458210"/>
                    <a:pt x="769144" y="458210"/>
                  </a:cubicBezTo>
                  <a:lnTo>
                    <a:pt x="769144" y="420110"/>
                  </a:lnTo>
                  <a:cubicBezTo>
                    <a:pt x="582387" y="420110"/>
                    <a:pt x="502844" y="39167"/>
                    <a:pt x="502063" y="35328"/>
                  </a:cubicBezTo>
                  <a:close/>
                </a:path>
              </a:pathLst>
            </a:custGeom>
            <a:grpFill/>
            <a:ln w="9525" cap="flat">
              <a:noFill/>
              <a:prstDash val="solid"/>
              <a:miter/>
            </a:ln>
          </p:spPr>
          <p:txBody>
            <a:bodyPr rtlCol="0" anchor="ctr"/>
            <a:lstStyle/>
            <a:p>
              <a:endParaRPr lang="en-ZA" dirty="0"/>
            </a:p>
          </p:txBody>
        </p:sp>
        <p:sp>
          <p:nvSpPr>
            <p:cNvPr id="9" name="Freeform: Shape 8">
              <a:extLst>
                <a:ext uri="{FF2B5EF4-FFF2-40B4-BE49-F238E27FC236}">
                  <a16:creationId xmlns:a16="http://schemas.microsoft.com/office/drawing/2014/main" id="{A4E105F6-D01D-4A16-9172-E05D1F34B154}"/>
                </a:ext>
              </a:extLst>
            </p:cNvPr>
            <p:cNvSpPr/>
            <p:nvPr/>
          </p:nvSpPr>
          <p:spPr>
            <a:xfrm>
              <a:off x="6317456" y="3164681"/>
              <a:ext cx="123825" cy="123825"/>
            </a:xfrm>
            <a:custGeom>
              <a:avLst/>
              <a:gdLst>
                <a:gd name="connsiteX0" fmla="*/ 7144 w 123825"/>
                <a:gd name="connsiteY0" fmla="*/ 64294 h 123825"/>
                <a:gd name="connsiteX1" fmla="*/ 64294 w 123825"/>
                <a:gd name="connsiteY1" fmla="*/ 121444 h 123825"/>
                <a:gd name="connsiteX2" fmla="*/ 121444 w 123825"/>
                <a:gd name="connsiteY2" fmla="*/ 64294 h 123825"/>
                <a:gd name="connsiteX3" fmla="*/ 64294 w 123825"/>
                <a:gd name="connsiteY3" fmla="*/ 7144 h 123825"/>
                <a:gd name="connsiteX4" fmla="*/ 7144 w 123825"/>
                <a:gd name="connsiteY4" fmla="*/ 64294 h 123825"/>
                <a:gd name="connsiteX5" fmla="*/ 83344 w 123825"/>
                <a:gd name="connsiteY5" fmla="*/ 64294 h 123825"/>
                <a:gd name="connsiteX6" fmla="*/ 64294 w 123825"/>
                <a:gd name="connsiteY6" fmla="*/ 83344 h 123825"/>
                <a:gd name="connsiteX7" fmla="*/ 45244 w 123825"/>
                <a:gd name="connsiteY7" fmla="*/ 64294 h 123825"/>
                <a:gd name="connsiteX8" fmla="*/ 64294 w 123825"/>
                <a:gd name="connsiteY8" fmla="*/ 45244 h 123825"/>
                <a:gd name="connsiteX9" fmla="*/ 83344 w 123825"/>
                <a:gd name="connsiteY9" fmla="*/ 6429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7144" y="64294"/>
                  </a:moveTo>
                  <a:cubicBezTo>
                    <a:pt x="7144" y="95812"/>
                    <a:pt x="32776" y="121444"/>
                    <a:pt x="64294" y="121444"/>
                  </a:cubicBezTo>
                  <a:cubicBezTo>
                    <a:pt x="95812" y="121444"/>
                    <a:pt x="121444" y="95812"/>
                    <a:pt x="121444" y="64294"/>
                  </a:cubicBezTo>
                  <a:cubicBezTo>
                    <a:pt x="121444" y="32776"/>
                    <a:pt x="95812" y="7144"/>
                    <a:pt x="64294" y="7144"/>
                  </a:cubicBezTo>
                  <a:cubicBezTo>
                    <a:pt x="32776" y="7144"/>
                    <a:pt x="7144" y="32776"/>
                    <a:pt x="7144" y="64294"/>
                  </a:cubicBezTo>
                  <a:close/>
                  <a:moveTo>
                    <a:pt x="83344" y="64294"/>
                  </a:moveTo>
                  <a:cubicBezTo>
                    <a:pt x="83344" y="74800"/>
                    <a:pt x="74800" y="83344"/>
                    <a:pt x="64294" y="83344"/>
                  </a:cubicBezTo>
                  <a:cubicBezTo>
                    <a:pt x="53788" y="83344"/>
                    <a:pt x="45244" y="74800"/>
                    <a:pt x="45244" y="64294"/>
                  </a:cubicBezTo>
                  <a:cubicBezTo>
                    <a:pt x="45244" y="53788"/>
                    <a:pt x="53788" y="45244"/>
                    <a:pt x="64294" y="45244"/>
                  </a:cubicBezTo>
                  <a:cubicBezTo>
                    <a:pt x="74800" y="45244"/>
                    <a:pt x="83344" y="53788"/>
                    <a:pt x="83344" y="64294"/>
                  </a:cubicBezTo>
                  <a:close/>
                </a:path>
              </a:pathLst>
            </a:custGeom>
            <a:grpFill/>
            <a:ln w="9525" cap="flat">
              <a:noFill/>
              <a:prstDash val="solid"/>
              <a:miter/>
            </a:ln>
          </p:spPr>
          <p:txBody>
            <a:bodyPr rtlCol="0" anchor="ctr"/>
            <a:lstStyle/>
            <a:p>
              <a:endParaRPr lang="en-ZA" dirty="0"/>
            </a:p>
          </p:txBody>
        </p:sp>
        <p:sp>
          <p:nvSpPr>
            <p:cNvPr id="10" name="Freeform: Shape 9">
              <a:extLst>
                <a:ext uri="{FF2B5EF4-FFF2-40B4-BE49-F238E27FC236}">
                  <a16:creationId xmlns:a16="http://schemas.microsoft.com/office/drawing/2014/main" id="{351DF594-8FA0-4AC6-B165-BBF1184B2997}"/>
                </a:ext>
              </a:extLst>
            </p:cNvPr>
            <p:cNvSpPr/>
            <p:nvPr/>
          </p:nvSpPr>
          <p:spPr>
            <a:xfrm>
              <a:off x="6298406" y="2974181"/>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ZA" dirty="0"/>
            </a:p>
          </p:txBody>
        </p:sp>
        <p:sp>
          <p:nvSpPr>
            <p:cNvPr id="11" name="Freeform: Shape 10">
              <a:extLst>
                <a:ext uri="{FF2B5EF4-FFF2-40B4-BE49-F238E27FC236}">
                  <a16:creationId xmlns:a16="http://schemas.microsoft.com/office/drawing/2014/main" id="{5818DD9E-AD36-4BB3-9A58-F259F54EE1EB}"/>
                </a:ext>
              </a:extLst>
            </p:cNvPr>
            <p:cNvSpPr/>
            <p:nvPr/>
          </p:nvSpPr>
          <p:spPr>
            <a:xfrm>
              <a:off x="6126956" y="3212306"/>
              <a:ext cx="180975" cy="171450"/>
            </a:xfrm>
            <a:custGeom>
              <a:avLst/>
              <a:gdLst>
                <a:gd name="connsiteX0" fmla="*/ 7144 w 180975"/>
                <a:gd name="connsiteY0" fmla="*/ 149914 h 171450"/>
                <a:gd name="connsiteX1" fmla="*/ 26089 w 180975"/>
                <a:gd name="connsiteY1" fmla="*/ 169069 h 171450"/>
                <a:gd name="connsiteX2" fmla="*/ 26194 w 180975"/>
                <a:gd name="connsiteY2" fmla="*/ 169069 h 171450"/>
                <a:gd name="connsiteX3" fmla="*/ 45244 w 180975"/>
                <a:gd name="connsiteY3" fmla="*/ 150124 h 171450"/>
                <a:gd name="connsiteX4" fmla="*/ 159544 w 180975"/>
                <a:gd name="connsiteY4" fmla="*/ 45244 h 171450"/>
                <a:gd name="connsiteX5" fmla="*/ 178594 w 180975"/>
                <a:gd name="connsiteY5" fmla="*/ 26194 h 171450"/>
                <a:gd name="connsiteX6" fmla="*/ 159544 w 180975"/>
                <a:gd name="connsiteY6" fmla="*/ 7144 h 171450"/>
                <a:gd name="connsiteX7" fmla="*/ 7144 w 180975"/>
                <a:gd name="connsiteY7" fmla="*/ 14991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71450">
                  <a:moveTo>
                    <a:pt x="7144" y="149914"/>
                  </a:moveTo>
                  <a:cubicBezTo>
                    <a:pt x="7087" y="160430"/>
                    <a:pt x="15574" y="169012"/>
                    <a:pt x="26089" y="169069"/>
                  </a:cubicBezTo>
                  <a:cubicBezTo>
                    <a:pt x="26127" y="169069"/>
                    <a:pt x="26156" y="169069"/>
                    <a:pt x="26194" y="169069"/>
                  </a:cubicBezTo>
                  <a:cubicBezTo>
                    <a:pt x="36672" y="169069"/>
                    <a:pt x="45187" y="160601"/>
                    <a:pt x="45244" y="150124"/>
                  </a:cubicBezTo>
                  <a:cubicBezTo>
                    <a:pt x="45263" y="145837"/>
                    <a:pt x="47092" y="45244"/>
                    <a:pt x="159544" y="45244"/>
                  </a:cubicBezTo>
                  <a:cubicBezTo>
                    <a:pt x="170060" y="45244"/>
                    <a:pt x="178594" y="36709"/>
                    <a:pt x="178594" y="26194"/>
                  </a:cubicBezTo>
                  <a:cubicBezTo>
                    <a:pt x="178594" y="15678"/>
                    <a:pt x="170060" y="7144"/>
                    <a:pt x="159544" y="7144"/>
                  </a:cubicBezTo>
                  <a:cubicBezTo>
                    <a:pt x="9630" y="7144"/>
                    <a:pt x="7154" y="148485"/>
                    <a:pt x="7144" y="149914"/>
                  </a:cubicBezTo>
                  <a:close/>
                </a:path>
              </a:pathLst>
            </a:custGeom>
            <a:grpFill/>
            <a:ln w="9525" cap="flat">
              <a:noFill/>
              <a:prstDash val="solid"/>
              <a:miter/>
            </a:ln>
          </p:spPr>
          <p:txBody>
            <a:bodyPr rtlCol="0" anchor="ctr"/>
            <a:lstStyle/>
            <a:p>
              <a:endParaRPr lang="en-ZA" dirty="0"/>
            </a:p>
          </p:txBody>
        </p:sp>
        <p:sp>
          <p:nvSpPr>
            <p:cNvPr id="12" name="Freeform: Shape 11">
              <a:extLst>
                <a:ext uri="{FF2B5EF4-FFF2-40B4-BE49-F238E27FC236}">
                  <a16:creationId xmlns:a16="http://schemas.microsoft.com/office/drawing/2014/main" id="{F5CBD23E-8804-44C0-AB72-94DBDD7B129F}"/>
                </a:ext>
              </a:extLst>
            </p:cNvPr>
            <p:cNvSpPr/>
            <p:nvPr/>
          </p:nvSpPr>
          <p:spPr>
            <a:xfrm>
              <a:off x="5698331" y="3117056"/>
              <a:ext cx="123825" cy="123825"/>
            </a:xfrm>
            <a:custGeom>
              <a:avLst/>
              <a:gdLst>
                <a:gd name="connsiteX0" fmla="*/ 64294 w 123825"/>
                <a:gd name="connsiteY0" fmla="*/ 121444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 name="connsiteX5" fmla="*/ 64294 w 123825"/>
                <a:gd name="connsiteY5" fmla="*/ 45244 h 123825"/>
                <a:gd name="connsiteX6" fmla="*/ 83344 w 123825"/>
                <a:gd name="connsiteY6" fmla="*/ 64294 h 123825"/>
                <a:gd name="connsiteX7" fmla="*/ 64294 w 123825"/>
                <a:gd name="connsiteY7" fmla="*/ 83344 h 123825"/>
                <a:gd name="connsiteX8" fmla="*/ 45244 w 123825"/>
                <a:gd name="connsiteY8" fmla="*/ 64294 h 123825"/>
                <a:gd name="connsiteX9" fmla="*/ 64294 w 123825"/>
                <a:gd name="connsiteY9"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825" h="123825">
                  <a:moveTo>
                    <a:pt x="64294" y="121444"/>
                  </a:moveTo>
                  <a:cubicBezTo>
                    <a:pt x="95812" y="121444"/>
                    <a:pt x="121444" y="95812"/>
                    <a:pt x="121444" y="64294"/>
                  </a:cubicBezTo>
                  <a:cubicBezTo>
                    <a:pt x="121444" y="32776"/>
                    <a:pt x="95812" y="7144"/>
                    <a:pt x="64294" y="7144"/>
                  </a:cubicBezTo>
                  <a:cubicBezTo>
                    <a:pt x="32776" y="7144"/>
                    <a:pt x="7144" y="32776"/>
                    <a:pt x="7144" y="64294"/>
                  </a:cubicBezTo>
                  <a:cubicBezTo>
                    <a:pt x="7144" y="95812"/>
                    <a:pt x="32776" y="121444"/>
                    <a:pt x="64294" y="121444"/>
                  </a:cubicBezTo>
                  <a:close/>
                  <a:moveTo>
                    <a:pt x="64294" y="45244"/>
                  </a:moveTo>
                  <a:cubicBezTo>
                    <a:pt x="74800" y="45244"/>
                    <a:pt x="83344" y="53788"/>
                    <a:pt x="83344" y="64294"/>
                  </a:cubicBezTo>
                  <a:cubicBezTo>
                    <a:pt x="83344" y="74800"/>
                    <a:pt x="74800" y="83344"/>
                    <a:pt x="64294" y="83344"/>
                  </a:cubicBezTo>
                  <a:cubicBezTo>
                    <a:pt x="53788" y="83344"/>
                    <a:pt x="45244" y="74800"/>
                    <a:pt x="45244" y="64294"/>
                  </a:cubicBezTo>
                  <a:cubicBezTo>
                    <a:pt x="45244" y="53788"/>
                    <a:pt x="53788" y="45244"/>
                    <a:pt x="64294" y="45244"/>
                  </a:cubicBezTo>
                  <a:close/>
                </a:path>
              </a:pathLst>
            </a:custGeom>
            <a:grpFill/>
            <a:ln w="9525" cap="flat">
              <a:noFill/>
              <a:prstDash val="solid"/>
              <a:miter/>
            </a:ln>
          </p:spPr>
          <p:txBody>
            <a:bodyPr rtlCol="0" anchor="ctr"/>
            <a:lstStyle/>
            <a:p>
              <a:endParaRPr lang="en-ZA" dirty="0"/>
            </a:p>
          </p:txBody>
        </p:sp>
        <p:sp>
          <p:nvSpPr>
            <p:cNvPr id="13" name="Freeform: Shape 12">
              <a:extLst>
                <a:ext uri="{FF2B5EF4-FFF2-40B4-BE49-F238E27FC236}">
                  <a16:creationId xmlns:a16="http://schemas.microsoft.com/office/drawing/2014/main" id="{706AAF1B-AA49-4254-BF37-5EB5EDF12E66}"/>
                </a:ext>
              </a:extLst>
            </p:cNvPr>
            <p:cNvSpPr/>
            <p:nvPr/>
          </p:nvSpPr>
          <p:spPr>
            <a:xfrm>
              <a:off x="5831681" y="3155156"/>
              <a:ext cx="219075" cy="228600"/>
            </a:xfrm>
            <a:custGeom>
              <a:avLst/>
              <a:gdLst>
                <a:gd name="connsiteX0" fmla="*/ 26194 w 219075"/>
                <a:gd name="connsiteY0" fmla="*/ 45244 h 228600"/>
                <a:gd name="connsiteX1" fmla="*/ 178594 w 219075"/>
                <a:gd name="connsiteY1" fmla="*/ 207274 h 228600"/>
                <a:gd name="connsiteX2" fmla="*/ 197644 w 219075"/>
                <a:gd name="connsiteY2" fmla="*/ 226219 h 228600"/>
                <a:gd name="connsiteX3" fmla="*/ 197729 w 219075"/>
                <a:gd name="connsiteY3" fmla="*/ 226219 h 228600"/>
                <a:gd name="connsiteX4" fmla="*/ 216694 w 219075"/>
                <a:gd name="connsiteY4" fmla="*/ 207083 h 228600"/>
                <a:gd name="connsiteX5" fmla="*/ 26194 w 219075"/>
                <a:gd name="connsiteY5" fmla="*/ 7144 h 228600"/>
                <a:gd name="connsiteX6" fmla="*/ 7144 w 219075"/>
                <a:gd name="connsiteY6" fmla="*/ 26194 h 228600"/>
                <a:gd name="connsiteX7" fmla="*/ 26194 w 219075"/>
                <a:gd name="connsiteY7" fmla="*/ 45244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228600">
                  <a:moveTo>
                    <a:pt x="26194" y="45244"/>
                  </a:moveTo>
                  <a:cubicBezTo>
                    <a:pt x="175298" y="45244"/>
                    <a:pt x="178527" y="200339"/>
                    <a:pt x="178594" y="207274"/>
                  </a:cubicBezTo>
                  <a:cubicBezTo>
                    <a:pt x="178651" y="217761"/>
                    <a:pt x="187166" y="226219"/>
                    <a:pt x="197644" y="226219"/>
                  </a:cubicBezTo>
                  <a:cubicBezTo>
                    <a:pt x="197672" y="226219"/>
                    <a:pt x="197701" y="226219"/>
                    <a:pt x="197729" y="226219"/>
                  </a:cubicBezTo>
                  <a:cubicBezTo>
                    <a:pt x="208245" y="226171"/>
                    <a:pt x="216741" y="217599"/>
                    <a:pt x="216694" y="207083"/>
                  </a:cubicBezTo>
                  <a:cubicBezTo>
                    <a:pt x="216370" y="137922"/>
                    <a:pt x="176136" y="7144"/>
                    <a:pt x="26194" y="7144"/>
                  </a:cubicBezTo>
                  <a:cubicBezTo>
                    <a:pt x="15678" y="7144"/>
                    <a:pt x="7144" y="15678"/>
                    <a:pt x="7144" y="26194"/>
                  </a:cubicBezTo>
                  <a:cubicBezTo>
                    <a:pt x="7144" y="36709"/>
                    <a:pt x="15678" y="45244"/>
                    <a:pt x="26194" y="45244"/>
                  </a:cubicBezTo>
                  <a:close/>
                </a:path>
              </a:pathLst>
            </a:custGeom>
            <a:grpFill/>
            <a:ln w="9525" cap="flat">
              <a:noFill/>
              <a:prstDash val="solid"/>
              <a:miter/>
            </a:ln>
          </p:spPr>
          <p:txBody>
            <a:bodyPr rtlCol="0" anchor="ctr"/>
            <a:lstStyle/>
            <a:p>
              <a:endParaRPr lang="en-ZA" dirty="0"/>
            </a:p>
          </p:txBody>
        </p:sp>
        <p:sp>
          <p:nvSpPr>
            <p:cNvPr id="14" name="Freeform: Shape 13">
              <a:extLst>
                <a:ext uri="{FF2B5EF4-FFF2-40B4-BE49-F238E27FC236}">
                  <a16:creationId xmlns:a16="http://schemas.microsoft.com/office/drawing/2014/main" id="{24E9E9DD-9221-402A-971F-66BD33A0EB10}"/>
                </a:ext>
              </a:extLst>
            </p:cNvPr>
            <p:cNvSpPr/>
            <p:nvPr/>
          </p:nvSpPr>
          <p:spPr>
            <a:xfrm>
              <a:off x="6069806" y="3012284"/>
              <a:ext cx="219075" cy="371475"/>
            </a:xfrm>
            <a:custGeom>
              <a:avLst/>
              <a:gdLst>
                <a:gd name="connsiteX0" fmla="*/ 26194 w 219075"/>
                <a:gd name="connsiteY0" fmla="*/ 369091 h 371475"/>
                <a:gd name="connsiteX1" fmla="*/ 45244 w 219075"/>
                <a:gd name="connsiteY1" fmla="*/ 350041 h 371475"/>
                <a:gd name="connsiteX2" fmla="*/ 199006 w 219075"/>
                <a:gd name="connsiteY2" fmla="*/ 45193 h 371475"/>
                <a:gd name="connsiteX3" fmla="*/ 216656 w 219075"/>
                <a:gd name="connsiteY3" fmla="*/ 24962 h 371475"/>
                <a:gd name="connsiteX4" fmla="*/ 196415 w 219075"/>
                <a:gd name="connsiteY4" fmla="*/ 7179 h 371475"/>
                <a:gd name="connsiteX5" fmla="*/ 7144 w 219075"/>
                <a:gd name="connsiteY5" fmla="*/ 350041 h 371475"/>
                <a:gd name="connsiteX6" fmla="*/ 26194 w 219075"/>
                <a:gd name="connsiteY6" fmla="*/ 36909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371475">
                  <a:moveTo>
                    <a:pt x="26194" y="369091"/>
                  </a:moveTo>
                  <a:cubicBezTo>
                    <a:pt x="36709" y="369091"/>
                    <a:pt x="45244" y="360556"/>
                    <a:pt x="45244" y="350041"/>
                  </a:cubicBezTo>
                  <a:cubicBezTo>
                    <a:pt x="45244" y="61271"/>
                    <a:pt x="192443" y="45726"/>
                    <a:pt x="199006" y="45193"/>
                  </a:cubicBezTo>
                  <a:cubicBezTo>
                    <a:pt x="209445" y="44441"/>
                    <a:pt x="217332" y="35420"/>
                    <a:pt x="216656" y="24962"/>
                  </a:cubicBezTo>
                  <a:cubicBezTo>
                    <a:pt x="215979" y="14456"/>
                    <a:pt x="206883" y="6550"/>
                    <a:pt x="196415" y="7179"/>
                  </a:cubicBezTo>
                  <a:cubicBezTo>
                    <a:pt x="188690" y="7684"/>
                    <a:pt x="7144" y="23171"/>
                    <a:pt x="7144" y="350041"/>
                  </a:cubicBezTo>
                  <a:cubicBezTo>
                    <a:pt x="7144" y="360556"/>
                    <a:pt x="15678" y="369091"/>
                    <a:pt x="26194" y="369091"/>
                  </a:cubicBezTo>
                  <a:close/>
                </a:path>
              </a:pathLst>
            </a:custGeom>
            <a:grpFill/>
            <a:ln w="9525" cap="flat">
              <a:noFill/>
              <a:prstDash val="solid"/>
              <a:miter/>
            </a:ln>
          </p:spPr>
          <p:txBody>
            <a:bodyPr rtlCol="0" anchor="ctr"/>
            <a:lstStyle/>
            <a:p>
              <a:endParaRPr lang="en-ZA" dirty="0"/>
            </a:p>
          </p:txBody>
        </p:sp>
      </p:grpSp>
      <p:sp>
        <p:nvSpPr>
          <p:cNvPr id="2" name="Graphic 14" descr="dinosaur outline">
            <a:extLst>
              <a:ext uri="{FF2B5EF4-FFF2-40B4-BE49-F238E27FC236}">
                <a16:creationId xmlns:a16="http://schemas.microsoft.com/office/drawing/2014/main" id="{5D5220C7-9B33-41C8-B3CF-8E1B542EF301}"/>
              </a:ext>
            </a:extLst>
          </p:cNvPr>
          <p:cNvSpPr>
            <a:spLocks noChangeAspect="1"/>
          </p:cNvSpPr>
          <p:nvPr/>
        </p:nvSpPr>
        <p:spPr>
          <a:xfrm rot="20953316">
            <a:off x="4421659" y="5775325"/>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ZA" dirty="0"/>
          </a:p>
        </p:txBody>
      </p:sp>
      <p:cxnSp>
        <p:nvCxnSpPr>
          <p:cNvPr id="16" name="Straight Connector 15" descr="vertical line">
            <a:extLst>
              <a:ext uri="{FF2B5EF4-FFF2-40B4-BE49-F238E27FC236}">
                <a16:creationId xmlns:a16="http://schemas.microsoft.com/office/drawing/2014/main" id="{B029E30A-660C-4C6A-8C17-E7A3B2E1C4BD}"/>
              </a:ext>
            </a:extLst>
          </p:cNvPr>
          <p:cNvCxnSpPr/>
          <p:nvPr/>
        </p:nvCxnSpPr>
        <p:spPr>
          <a:xfrm>
            <a:off x="7804352" y="1204506"/>
            <a:ext cx="0" cy="4093388"/>
          </a:xfrm>
          <a:prstGeom prst="line">
            <a:avLst/>
          </a:prstGeom>
          <a:ln w="635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ZA" smtClean="0"/>
              <a:pPr/>
              <a:t>2</a:t>
            </a:fld>
            <a:endParaRPr lang="en-ZA" dirty="0"/>
          </a:p>
        </p:txBody>
      </p:sp>
      <p:sp>
        <p:nvSpPr>
          <p:cNvPr id="8" name="Rectangle 7">
            <a:extLst>
              <a:ext uri="{FF2B5EF4-FFF2-40B4-BE49-F238E27FC236}">
                <a16:creationId xmlns:a16="http://schemas.microsoft.com/office/drawing/2014/main" id="{1D99A3BF-2EDF-4393-9CF3-6E9ED7317429}"/>
              </a:ext>
            </a:extLst>
          </p:cNvPr>
          <p:cNvSpPr/>
          <p:nvPr/>
        </p:nvSpPr>
        <p:spPr>
          <a:xfrm>
            <a:off x="7804352" y="6677645"/>
            <a:ext cx="3788616"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a:extLst>
              <a:ext uri="{FF2B5EF4-FFF2-40B4-BE49-F238E27FC236}">
                <a16:creationId xmlns:a16="http://schemas.microsoft.com/office/drawing/2014/main" id="{1818BA3D-F128-4799-A989-EFB55F314023}"/>
              </a:ext>
            </a:extLst>
          </p:cNvPr>
          <p:cNvPicPr>
            <a:picLocks noGrp="1" noChangeAspect="1"/>
          </p:cNvPicPr>
          <p:nvPr>
            <p:ph type="pic" sz="quarter" idx="10"/>
          </p:nvPr>
        </p:nvPicPr>
        <p:blipFill>
          <a:blip r:embed="rId2"/>
          <a:srcRect l="25420" r="25420"/>
          <a:stretch>
            <a:fillRect/>
          </a:stretch>
        </p:blipFill>
        <p:spPr/>
      </p:pic>
    </p:spTree>
    <p:extLst>
      <p:ext uri="{BB962C8B-B14F-4D97-AF65-F5344CB8AC3E}">
        <p14:creationId xmlns:p14="http://schemas.microsoft.com/office/powerpoint/2010/main" val="2013043270"/>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AF128-E6FD-4715-8623-D2600495C530}"/>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01795C60-5D0C-4789-A73F-151E27C54A74}"/>
              </a:ext>
            </a:extLst>
          </p:cNvPr>
          <p:cNvSpPr>
            <a:spLocks noGrp="1"/>
          </p:cNvSpPr>
          <p:nvPr>
            <p:ph type="title"/>
          </p:nvPr>
        </p:nvSpPr>
        <p:spPr>
          <a:xfrm>
            <a:off x="358075" y="198000"/>
            <a:ext cx="11473200" cy="540000"/>
          </a:xfrm>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What is thresholding ??</a:t>
            </a:r>
          </a:p>
        </p:txBody>
      </p:sp>
      <p:sp>
        <p:nvSpPr>
          <p:cNvPr id="3" name="Text Placeholder 2">
            <a:extLst>
              <a:ext uri="{FF2B5EF4-FFF2-40B4-BE49-F238E27FC236}">
                <a16:creationId xmlns:a16="http://schemas.microsoft.com/office/drawing/2014/main" id="{0E4751CC-78AC-45E6-8845-B05D1D8E9E54}"/>
              </a:ext>
            </a:extLst>
          </p:cNvPr>
          <p:cNvSpPr>
            <a:spLocks noGrp="1"/>
          </p:cNvSpPr>
          <p:nvPr>
            <p:ph type="body" sz="quarter" idx="12"/>
          </p:nvPr>
        </p:nvSpPr>
        <p:spPr>
          <a:xfrm>
            <a:off x="358075" y="791999"/>
            <a:ext cx="11471275" cy="957287"/>
          </a:xfrm>
        </p:spPr>
        <p:txBody>
          <a:bodyPr/>
          <a:lstStyle/>
          <a:p>
            <a:r>
              <a:rPr lang="en-US" dirty="0"/>
              <a:t>Thresholding is the simplest method of image segmentation. From a grayscale image, thresholding can be used to create binary images. In simpler words if the pixel value is greater than a particular value set by the user then make all those pixels black or white .</a:t>
            </a:r>
          </a:p>
        </p:txBody>
      </p:sp>
      <p:sp>
        <p:nvSpPr>
          <p:cNvPr id="4" name="Content Placeholder 3">
            <a:extLst>
              <a:ext uri="{FF2B5EF4-FFF2-40B4-BE49-F238E27FC236}">
                <a16:creationId xmlns:a16="http://schemas.microsoft.com/office/drawing/2014/main" id="{264D42F6-ACB4-47B9-B306-04B941CC820A}"/>
              </a:ext>
            </a:extLst>
          </p:cNvPr>
          <p:cNvSpPr>
            <a:spLocks noGrp="1"/>
          </p:cNvSpPr>
          <p:nvPr>
            <p:ph idx="1"/>
          </p:nvPr>
        </p:nvSpPr>
        <p:spPr>
          <a:xfrm>
            <a:off x="358075" y="1844703"/>
            <a:ext cx="11473200" cy="4833298"/>
          </a:xfrm>
        </p:spPr>
        <p:txBody>
          <a:bodyPr/>
          <a:lstStyle/>
          <a:p>
            <a:pPr marL="0" indent="0">
              <a:buNone/>
            </a:pPr>
            <a:r>
              <a:rPr lang="en-US" dirty="0"/>
              <a:t>There are different types of thresholding</a:t>
            </a:r>
          </a:p>
          <a:p>
            <a:r>
              <a:rPr lang="en-US" dirty="0"/>
              <a:t>Simple Thresholding : - we use cv2.threshold() function for this</a:t>
            </a:r>
          </a:p>
          <a:p>
            <a:pPr marL="0" indent="0">
              <a:buNone/>
            </a:pPr>
            <a:r>
              <a:rPr lang="en-US" dirty="0"/>
              <a:t>	</a:t>
            </a:r>
            <a:r>
              <a:rPr lang="en-US" dirty="0">
                <a:solidFill>
                  <a:srgbClr val="7030A0"/>
                </a:solidFill>
              </a:rPr>
              <a:t>syntax : - </a:t>
            </a:r>
            <a:r>
              <a:rPr lang="en-US" dirty="0"/>
              <a:t>ret , thresh1 = cv2.threshold( image ,127, 255, cv2.THRESH_BINARY ) </a:t>
            </a:r>
          </a:p>
          <a:p>
            <a:pPr marL="0" indent="0">
              <a:buNone/>
            </a:pPr>
            <a:r>
              <a:rPr lang="en-US" dirty="0">
                <a:ln w="0"/>
                <a:solidFill>
                  <a:schemeClr val="tx1"/>
                </a:solidFill>
                <a:effectLst>
                  <a:outerShdw blurRad="38100" dist="19050" dir="2700000" algn="tl" rotWithShape="0">
                    <a:schemeClr val="dk1">
                      <a:alpha val="40000"/>
                    </a:schemeClr>
                  </a:outerShdw>
                </a:effectLst>
              </a:rPr>
              <a:t>	</a:t>
            </a:r>
            <a:r>
              <a:rPr 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Explanation : - </a:t>
            </a:r>
            <a:r>
              <a:rPr lang="en-US" dirty="0"/>
              <a:t>S Here the 1</a:t>
            </a:r>
            <a:r>
              <a:rPr lang="en-US" baseline="30000" dirty="0"/>
              <a:t>st</a:t>
            </a:r>
            <a:r>
              <a:rPr lang="en-US" dirty="0"/>
              <a:t> argument is the image which has to thresholded , 2</a:t>
            </a:r>
            <a:r>
              <a:rPr lang="en-US" baseline="30000" dirty="0"/>
              <a:t>nd</a:t>
            </a:r>
            <a:r>
              <a:rPr lang="en-US" dirty="0"/>
              <a:t> is the pixel intensity above which 		         you want to threshold the image i.e. it is the threshold value , 3</a:t>
            </a:r>
            <a:r>
              <a:rPr lang="en-US" baseline="30000" dirty="0"/>
              <a:t>rd</a:t>
            </a:r>
            <a:r>
              <a:rPr lang="en-US" dirty="0"/>
              <a:t> argument represents the value to 		         be given if pixel value is more than the threshold value , 4</a:t>
            </a:r>
            <a:r>
              <a:rPr lang="en-US" baseline="30000" dirty="0"/>
              <a:t>th</a:t>
            </a:r>
            <a:r>
              <a:rPr lang="en-US" dirty="0"/>
              <a:t> argument is the type of thresholding we 		         want to do .</a:t>
            </a:r>
          </a:p>
          <a:p>
            <a:pPr marL="0" indent="0">
              <a:buNone/>
            </a:pPr>
            <a:r>
              <a:rPr lang="en-US" dirty="0"/>
              <a:t>	</a:t>
            </a:r>
          </a:p>
        </p:txBody>
      </p:sp>
      <p:sp>
        <p:nvSpPr>
          <p:cNvPr id="5" name="Slide Number Placeholder 4">
            <a:extLst>
              <a:ext uri="{FF2B5EF4-FFF2-40B4-BE49-F238E27FC236}">
                <a16:creationId xmlns:a16="http://schemas.microsoft.com/office/drawing/2014/main" id="{0B49D2A7-1753-41E1-9F47-F8FFC2C23284}"/>
              </a:ext>
            </a:extLst>
          </p:cNvPr>
          <p:cNvSpPr>
            <a:spLocks noGrp="1"/>
          </p:cNvSpPr>
          <p:nvPr>
            <p:ph type="sldNum" sz="quarter" idx="14"/>
          </p:nvPr>
        </p:nvSpPr>
        <p:spPr/>
        <p:txBody>
          <a:bodyPr/>
          <a:lstStyle/>
          <a:p>
            <a:fld id="{058DB212-BFA2-403F-85EF-DFD3FF6D973A}" type="slidenum">
              <a:rPr lang="en-ZA" smtClean="0"/>
              <a:pPr/>
              <a:t>20</a:t>
            </a:fld>
            <a:endParaRPr lang="en-ZA" dirty="0"/>
          </a:p>
        </p:txBody>
      </p:sp>
      <p:sp>
        <p:nvSpPr>
          <p:cNvPr id="6" name="Arrow: Right 5">
            <a:extLst>
              <a:ext uri="{FF2B5EF4-FFF2-40B4-BE49-F238E27FC236}">
                <a16:creationId xmlns:a16="http://schemas.microsoft.com/office/drawing/2014/main" id="{EC82DD21-B717-432C-9E7E-F769CD4301DB}"/>
              </a:ext>
            </a:extLst>
          </p:cNvPr>
          <p:cNvSpPr/>
          <p:nvPr/>
        </p:nvSpPr>
        <p:spPr>
          <a:xfrm rot="20369996">
            <a:off x="5803828" y="2266391"/>
            <a:ext cx="1274138" cy="252426"/>
          </a:xfrm>
          <a:prstGeom prst="rightArrow">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2665AF4-012E-4D52-A92C-4B6903597B16}"/>
              </a:ext>
            </a:extLst>
          </p:cNvPr>
          <p:cNvSpPr txBox="1"/>
          <p:nvPr/>
        </p:nvSpPr>
        <p:spPr>
          <a:xfrm>
            <a:off x="7081823" y="1749286"/>
            <a:ext cx="4892841" cy="523220"/>
          </a:xfrm>
          <a:prstGeom prst="rect">
            <a:avLst/>
          </a:prstGeom>
          <a:noFill/>
        </p:spPr>
        <p:txBody>
          <a:bodyPr wrap="square" rtlCol="0">
            <a:spAutoFit/>
          </a:bodyPr>
          <a:lstStyle/>
          <a:p>
            <a:r>
              <a:rPr lang="en-US" sz="1400" dirty="0"/>
              <a:t>Keep on adjusting this value for perfect thresholding</a:t>
            </a:r>
          </a:p>
        </p:txBody>
      </p:sp>
      <p:pic>
        <p:nvPicPr>
          <p:cNvPr id="9" name="Picture 8">
            <a:extLst>
              <a:ext uri="{FF2B5EF4-FFF2-40B4-BE49-F238E27FC236}">
                <a16:creationId xmlns:a16="http://schemas.microsoft.com/office/drawing/2014/main" id="{17E7B58A-4D15-4197-812E-A8F22709E855}"/>
              </a:ext>
            </a:extLst>
          </p:cNvPr>
          <p:cNvPicPr>
            <a:picLocks noChangeAspect="1"/>
          </p:cNvPicPr>
          <p:nvPr/>
        </p:nvPicPr>
        <p:blipFill rotWithShape="1">
          <a:blip r:embed="rId2"/>
          <a:srcRect l="1" t="-386" r="24426" b="386"/>
          <a:stretch/>
        </p:blipFill>
        <p:spPr>
          <a:xfrm>
            <a:off x="1394059" y="3948595"/>
            <a:ext cx="4296493" cy="2771697"/>
          </a:xfrm>
          <a:prstGeom prst="rect">
            <a:avLst/>
          </a:prstGeom>
        </p:spPr>
      </p:pic>
      <p:sp>
        <p:nvSpPr>
          <p:cNvPr id="10" name="Rectangle 9">
            <a:extLst>
              <a:ext uri="{FF2B5EF4-FFF2-40B4-BE49-F238E27FC236}">
                <a16:creationId xmlns:a16="http://schemas.microsoft.com/office/drawing/2014/main" id="{526D16A3-695E-48C8-BE1D-ED414338DD7E}"/>
              </a:ext>
            </a:extLst>
          </p:cNvPr>
          <p:cNvSpPr/>
          <p:nvPr/>
        </p:nvSpPr>
        <p:spPr>
          <a:xfrm>
            <a:off x="3196424" y="6591631"/>
            <a:ext cx="691764" cy="18178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844C05-9BCB-46AD-AD59-7B5290A56D6A}"/>
              </a:ext>
            </a:extLst>
          </p:cNvPr>
          <p:cNvSpPr/>
          <p:nvPr/>
        </p:nvSpPr>
        <p:spPr>
          <a:xfrm>
            <a:off x="4675367" y="6591631"/>
            <a:ext cx="628153" cy="147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CC10203-1D6B-4B5B-B975-43CB12A981D9}"/>
              </a:ext>
            </a:extLst>
          </p:cNvPr>
          <p:cNvSpPr txBox="1"/>
          <p:nvPr/>
        </p:nvSpPr>
        <p:spPr>
          <a:xfrm>
            <a:off x="6186115" y="4487623"/>
            <a:ext cx="2934031" cy="923330"/>
          </a:xfrm>
          <a:prstGeom prst="rect">
            <a:avLst/>
          </a:prstGeom>
          <a:noFill/>
        </p:spPr>
        <p:txBody>
          <a:bodyPr wrap="square" rtlCol="0">
            <a:spAutoFit/>
          </a:bodyPr>
          <a:lstStyle/>
          <a:p>
            <a:r>
              <a:rPr lang="en-US" dirty="0"/>
              <a:t>IMPORTANCE OF PROPER THRESHOLDING VALUE</a:t>
            </a:r>
          </a:p>
        </p:txBody>
      </p:sp>
    </p:spTree>
    <p:extLst>
      <p:ext uri="{BB962C8B-B14F-4D97-AF65-F5344CB8AC3E}">
        <p14:creationId xmlns:p14="http://schemas.microsoft.com/office/powerpoint/2010/main" val="179874148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FAF128-E6FD-4715-8623-D2600495C530}"/>
              </a:ext>
            </a:extLst>
          </p:cNvPr>
          <p:cNvSpPr/>
          <p:nvPr/>
        </p:nvSpPr>
        <p:spPr>
          <a:xfrm>
            <a:off x="-2288" y="-3600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264D42F6-ACB4-47B9-B306-04B941CC820A}"/>
              </a:ext>
            </a:extLst>
          </p:cNvPr>
          <p:cNvSpPr>
            <a:spLocks noGrp="1"/>
          </p:cNvSpPr>
          <p:nvPr>
            <p:ph idx="1"/>
          </p:nvPr>
        </p:nvSpPr>
        <p:spPr>
          <a:xfrm>
            <a:off x="358075" y="238540"/>
            <a:ext cx="11473200" cy="6439462"/>
          </a:xfrm>
        </p:spPr>
        <p:txBody>
          <a:bodyPr/>
          <a:lstStyle/>
          <a:p>
            <a:pPr marL="0" indent="0">
              <a:buNone/>
            </a:pPr>
            <a:r>
              <a:rPr lang="en-US" dirty="0"/>
              <a:t>another example would be using</a:t>
            </a:r>
          </a:p>
          <a:p>
            <a:pPr marL="0" indent="0">
              <a:buNone/>
            </a:pPr>
            <a:r>
              <a:rPr lang="en-US" dirty="0"/>
              <a:t>	</a:t>
            </a:r>
            <a:r>
              <a:rPr lang="en-US" dirty="0">
                <a:solidFill>
                  <a:srgbClr val="7030A0"/>
                </a:solidFill>
              </a:rPr>
              <a:t>syntax : - </a:t>
            </a:r>
            <a:r>
              <a:rPr lang="en-US" dirty="0"/>
              <a:t>ret , thresh2 = cv2.threshold( image,127, 255, cv2.THRESH_BINARY_INV )</a:t>
            </a:r>
          </a:p>
          <a:p>
            <a:pPr marL="0" indent="0">
              <a:buNone/>
            </a:pPr>
            <a:r>
              <a:rPr lang="en-US" dirty="0">
                <a:ln w="0"/>
                <a:solidFill>
                  <a:schemeClr val="tx1"/>
                </a:solidFill>
                <a:effectLst>
                  <a:outerShdw blurRad="38100" dist="19050" dir="2700000" algn="tl" rotWithShape="0">
                    <a:schemeClr val="dk1">
                      <a:alpha val="40000"/>
                    </a:schemeClr>
                  </a:outerShdw>
                </a:effectLst>
              </a:rPr>
              <a:t>		So what's the difference ????</a:t>
            </a:r>
            <a:endParaRPr lang="en-US" dirty="0"/>
          </a:p>
          <a:p>
            <a:pPr marL="0" indent="0">
              <a:buNone/>
            </a:pPr>
            <a:endParaRPr lang="en-US" dirty="0">
              <a:ln w="0"/>
              <a:solidFill>
                <a:schemeClr val="tx1"/>
              </a:solidFill>
              <a:effectLst>
                <a:outerShdw blurRad="38100" dist="19050" dir="2700000" algn="tl" rotWithShape="0">
                  <a:schemeClr val="dk1">
                    <a:alpha val="40000"/>
                  </a:schemeClr>
                </a:outerShdw>
              </a:effectLst>
            </a:endParaRPr>
          </a:p>
          <a:p>
            <a:pPr marL="0" indent="0">
              <a:buNone/>
            </a:pPr>
            <a:endParaRPr lang="en-US" dirty="0">
              <a:ln w="0"/>
              <a:solidFill>
                <a:schemeClr val="tx1"/>
              </a:solidFill>
              <a:effectLst>
                <a:outerShdw blurRad="38100" dist="19050" dir="2700000" algn="tl" rotWithShape="0">
                  <a:schemeClr val="dk1">
                    <a:alpha val="40000"/>
                  </a:schemeClr>
                </a:outerShdw>
              </a:effectLst>
            </a:endParaRPr>
          </a:p>
          <a:p>
            <a:pPr marL="0" indent="0">
              <a:buNone/>
            </a:pPr>
            <a:endParaRPr lang="en-US" dirty="0">
              <a:ln w="0"/>
              <a:solidFill>
                <a:schemeClr val="tx1"/>
              </a:solidFill>
              <a:effectLst>
                <a:outerShdw blurRad="38100" dist="19050" dir="2700000" algn="tl" rotWithShape="0">
                  <a:schemeClr val="dk1">
                    <a:alpha val="40000"/>
                  </a:schemeClr>
                </a:outerShdw>
              </a:effectLst>
            </a:endParaRPr>
          </a:p>
          <a:p>
            <a:pPr marL="0" indent="0">
              <a:buNone/>
            </a:pPr>
            <a:endParaRPr lang="en-US" dirty="0">
              <a:ln w="0"/>
              <a:solidFill>
                <a:schemeClr val="tx1"/>
              </a:solidFill>
              <a:effectLst>
                <a:outerShdw blurRad="38100" dist="19050" dir="2700000" algn="tl" rotWithShape="0">
                  <a:schemeClr val="dk1">
                    <a:alpha val="40000"/>
                  </a:schemeClr>
                </a:outerShdw>
              </a:effectLst>
            </a:endParaRPr>
          </a:p>
          <a:p>
            <a:pPr marL="0" indent="0">
              <a:buNone/>
            </a:pPr>
            <a:r>
              <a:rPr lang="en-US" dirty="0"/>
              <a:t>	</a:t>
            </a:r>
          </a:p>
          <a:p>
            <a:pPr marL="0" indent="0">
              <a:buNone/>
            </a:pPr>
            <a:endParaRPr lang="en-US" dirty="0"/>
          </a:p>
          <a:p>
            <a:pPr marL="0" indent="0">
              <a:buNone/>
            </a:pPr>
            <a:r>
              <a:rPr lang="en-US" dirty="0"/>
              <a:t>	</a:t>
            </a:r>
          </a:p>
          <a:p>
            <a:pPr marL="0" indent="0">
              <a:buNone/>
            </a:pPr>
            <a:r>
              <a:rPr lang="en-US" dirty="0"/>
              <a:t>	</a:t>
            </a:r>
          </a:p>
          <a:p>
            <a:pPr marL="0" indent="0">
              <a:buNone/>
            </a:pPr>
            <a:endParaRPr lang="en-US" dirty="0"/>
          </a:p>
          <a:p>
            <a:pPr marL="0" indent="0">
              <a:buNone/>
            </a:pPr>
            <a:endParaRPr lang="en-US" dirty="0"/>
          </a:p>
          <a:p>
            <a:pPr marL="0" indent="0">
              <a:buNone/>
            </a:pPr>
            <a:r>
              <a:rPr lang="en-US" dirty="0"/>
              <a:t>	There are other types also but these two are the ones which are primarily used and serve all the main purposes</a:t>
            </a:r>
          </a:p>
          <a:p>
            <a:r>
              <a:rPr lang="en-US" dirty="0"/>
              <a:t>Adaptive thresholding : - It is used when the lighting conditions over the image are not uniform </a:t>
            </a:r>
          </a:p>
          <a:p>
            <a:r>
              <a:rPr lang="en-US" dirty="0"/>
              <a:t>Otsu binarization : - For images with uniform lighting conditions it gives almost the perfect thresholding value</a:t>
            </a:r>
          </a:p>
        </p:txBody>
      </p:sp>
      <p:sp>
        <p:nvSpPr>
          <p:cNvPr id="5" name="Slide Number Placeholder 4">
            <a:extLst>
              <a:ext uri="{FF2B5EF4-FFF2-40B4-BE49-F238E27FC236}">
                <a16:creationId xmlns:a16="http://schemas.microsoft.com/office/drawing/2014/main" id="{0B49D2A7-1753-41E1-9F47-F8FFC2C23284}"/>
              </a:ext>
            </a:extLst>
          </p:cNvPr>
          <p:cNvSpPr>
            <a:spLocks noGrp="1"/>
          </p:cNvSpPr>
          <p:nvPr>
            <p:ph type="sldNum" sz="quarter" idx="14"/>
          </p:nvPr>
        </p:nvSpPr>
        <p:spPr/>
        <p:txBody>
          <a:bodyPr/>
          <a:lstStyle/>
          <a:p>
            <a:fld id="{058DB212-BFA2-403F-85EF-DFD3FF6D973A}" type="slidenum">
              <a:rPr lang="en-ZA" smtClean="0"/>
              <a:pPr/>
              <a:t>21</a:t>
            </a:fld>
            <a:endParaRPr lang="en-ZA" dirty="0"/>
          </a:p>
        </p:txBody>
      </p:sp>
      <p:pic>
        <p:nvPicPr>
          <p:cNvPr id="9" name="Picture 8">
            <a:extLst>
              <a:ext uri="{FF2B5EF4-FFF2-40B4-BE49-F238E27FC236}">
                <a16:creationId xmlns:a16="http://schemas.microsoft.com/office/drawing/2014/main" id="{5CBCC6A1-EDD6-404F-8470-7080599BFC90}"/>
              </a:ext>
            </a:extLst>
          </p:cNvPr>
          <p:cNvPicPr>
            <a:picLocks noChangeAspect="1"/>
          </p:cNvPicPr>
          <p:nvPr/>
        </p:nvPicPr>
        <p:blipFill>
          <a:blip r:embed="rId2"/>
          <a:stretch>
            <a:fillRect/>
          </a:stretch>
        </p:blipFill>
        <p:spPr>
          <a:xfrm>
            <a:off x="672994" y="1699033"/>
            <a:ext cx="10323939" cy="3228907"/>
          </a:xfrm>
          <a:prstGeom prst="rect">
            <a:avLst/>
          </a:prstGeom>
        </p:spPr>
      </p:pic>
      <p:pic>
        <p:nvPicPr>
          <p:cNvPr id="10" name="Picture 9">
            <a:extLst>
              <a:ext uri="{FF2B5EF4-FFF2-40B4-BE49-F238E27FC236}">
                <a16:creationId xmlns:a16="http://schemas.microsoft.com/office/drawing/2014/main" id="{99E47C6E-4EC9-4B22-B139-B8DCA0570F8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40404" y="882508"/>
            <a:ext cx="731520" cy="713395"/>
          </a:xfrm>
          <a:prstGeom prst="rect">
            <a:avLst/>
          </a:prstGeom>
        </p:spPr>
      </p:pic>
    </p:spTree>
    <p:extLst>
      <p:ext uri="{BB962C8B-B14F-4D97-AF65-F5344CB8AC3E}">
        <p14:creationId xmlns:p14="http://schemas.microsoft.com/office/powerpoint/2010/main" val="207489956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ACB2ECA-FFD0-4C76-864F-C987A0A2047B}"/>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57E8E00-1700-4706-96F4-DD8390AFD635}"/>
              </a:ext>
            </a:extLst>
          </p:cNvPr>
          <p:cNvSpPr>
            <a:spLocks noGrp="1"/>
          </p:cNvSpPr>
          <p:nvPr>
            <p:ph type="title"/>
          </p:nvPr>
        </p:nvSpPr>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Lets detect a colored object from the camera</a:t>
            </a:r>
          </a:p>
        </p:txBody>
      </p:sp>
      <p:sp>
        <p:nvSpPr>
          <p:cNvPr id="4" name="Content Placeholder 3">
            <a:extLst>
              <a:ext uri="{FF2B5EF4-FFF2-40B4-BE49-F238E27FC236}">
                <a16:creationId xmlns:a16="http://schemas.microsoft.com/office/drawing/2014/main" id="{090D9F0B-69AD-40BD-A7B3-62D21501605C}"/>
              </a:ext>
            </a:extLst>
          </p:cNvPr>
          <p:cNvSpPr>
            <a:spLocks noGrp="1"/>
          </p:cNvSpPr>
          <p:nvPr>
            <p:ph idx="1"/>
          </p:nvPr>
        </p:nvSpPr>
        <p:spPr>
          <a:xfrm>
            <a:off x="358800" y="900000"/>
            <a:ext cx="11719230" cy="5778000"/>
          </a:xfrm>
        </p:spPr>
        <p:txBody>
          <a:bodyPr/>
          <a:lstStyle/>
          <a:p>
            <a:pPr marL="0" indent="0">
              <a:lnSpc>
                <a:spcPts val="2500"/>
              </a:lnSpc>
              <a:spcBef>
                <a:spcPts val="0"/>
              </a:spcBef>
              <a:buNone/>
            </a:pPr>
            <a:r>
              <a:rPr lang="en-US" dirty="0"/>
              <a:t>import numpy as np</a:t>
            </a:r>
          </a:p>
          <a:p>
            <a:pPr marL="0" indent="0">
              <a:lnSpc>
                <a:spcPts val="2500"/>
              </a:lnSpc>
              <a:spcBef>
                <a:spcPts val="0"/>
              </a:spcBef>
              <a:buNone/>
            </a:pPr>
            <a:r>
              <a:rPr lang="en-US" dirty="0"/>
              <a:t>import cv2</a:t>
            </a:r>
          </a:p>
          <a:p>
            <a:pPr marL="0" indent="0">
              <a:lnSpc>
                <a:spcPts val="2500"/>
              </a:lnSpc>
              <a:spcBef>
                <a:spcPts val="0"/>
              </a:spcBef>
              <a:buNone/>
            </a:pPr>
            <a:r>
              <a:rPr lang="en-US" dirty="0"/>
              <a:t>cap = cv2.VideoCapture(0) </a:t>
            </a:r>
          </a:p>
          <a:p>
            <a:pPr marL="0" indent="0">
              <a:lnSpc>
                <a:spcPts val="2500"/>
              </a:lnSpc>
              <a:spcBef>
                <a:spcPts val="0"/>
              </a:spcBef>
              <a:buNone/>
            </a:pPr>
            <a:r>
              <a:rPr lang="en-US" dirty="0"/>
              <a:t>while (True) :</a:t>
            </a:r>
          </a:p>
          <a:p>
            <a:pPr marL="0" indent="0">
              <a:lnSpc>
                <a:spcPts val="2500"/>
              </a:lnSpc>
              <a:spcBef>
                <a:spcPts val="0"/>
              </a:spcBef>
              <a:buNone/>
            </a:pPr>
            <a:r>
              <a:rPr lang="en-US" dirty="0"/>
              <a:t>	_ , frame = cap.read()</a:t>
            </a:r>
          </a:p>
          <a:p>
            <a:pPr marL="0" indent="0">
              <a:lnSpc>
                <a:spcPts val="2500"/>
              </a:lnSpc>
              <a:spcBef>
                <a:spcPts val="0"/>
              </a:spcBef>
              <a:buNone/>
            </a:pPr>
            <a:r>
              <a:rPr lang="en-US" dirty="0"/>
              <a:t>	</a:t>
            </a:r>
            <a:r>
              <a:rPr lang="en-US" dirty="0">
                <a:solidFill>
                  <a:srgbClr val="FF0000"/>
                </a:solidFill>
              </a:rPr>
              <a:t># converting BGR to HSV </a:t>
            </a:r>
          </a:p>
          <a:p>
            <a:pPr marL="0" indent="0">
              <a:lnSpc>
                <a:spcPts val="2500"/>
              </a:lnSpc>
              <a:spcBef>
                <a:spcPts val="0"/>
              </a:spcBef>
              <a:buNone/>
            </a:pPr>
            <a:r>
              <a:rPr lang="en-US" dirty="0"/>
              <a:t>	hsv = cv2.cvtColor(frame , cv2.COLOR_BGR2HSV)</a:t>
            </a:r>
          </a:p>
          <a:p>
            <a:pPr marL="0" indent="0">
              <a:lnSpc>
                <a:spcPts val="2500"/>
              </a:lnSpc>
              <a:spcBef>
                <a:spcPts val="0"/>
              </a:spcBef>
              <a:buNone/>
            </a:pPr>
            <a:r>
              <a:rPr lang="en-US" dirty="0"/>
              <a:t>	</a:t>
            </a:r>
            <a:r>
              <a:rPr lang="en-US" dirty="0">
                <a:solidFill>
                  <a:srgbClr val="FF0000"/>
                </a:solidFill>
              </a:rPr>
              <a:t># now we need to define the blue color range in hsv </a:t>
            </a:r>
          </a:p>
          <a:p>
            <a:pPr marL="0" indent="0">
              <a:lnSpc>
                <a:spcPts val="2500"/>
              </a:lnSpc>
              <a:spcBef>
                <a:spcPts val="0"/>
              </a:spcBef>
              <a:buNone/>
            </a:pPr>
            <a:r>
              <a:rPr lang="en-US" dirty="0"/>
              <a:t>	lower_blue = np.array( [ 110 , 50 , 50])</a:t>
            </a:r>
          </a:p>
          <a:p>
            <a:pPr marL="0" indent="0">
              <a:lnSpc>
                <a:spcPts val="2500"/>
              </a:lnSpc>
              <a:spcBef>
                <a:spcPts val="0"/>
              </a:spcBef>
              <a:buNone/>
            </a:pPr>
            <a:r>
              <a:rPr lang="en-US" dirty="0"/>
              <a:t>	upper_blue = np.array( [ 130 , 255 , 255])</a:t>
            </a:r>
          </a:p>
          <a:p>
            <a:pPr marL="0" indent="0">
              <a:lnSpc>
                <a:spcPts val="2500"/>
              </a:lnSpc>
              <a:spcBef>
                <a:spcPts val="0"/>
              </a:spcBef>
              <a:buNone/>
            </a:pPr>
            <a:r>
              <a:rPr lang="en-US" dirty="0"/>
              <a:t>	</a:t>
            </a:r>
            <a:r>
              <a:rPr lang="en-US" dirty="0">
                <a:solidFill>
                  <a:srgbClr val="FF0000"/>
                </a:solidFill>
              </a:rPr>
              <a:t># now we will threshold the image to get blue colors only using lower_blue and upper_blue</a:t>
            </a:r>
          </a:p>
          <a:p>
            <a:pPr marL="0" indent="0">
              <a:lnSpc>
                <a:spcPts val="2500"/>
              </a:lnSpc>
              <a:spcBef>
                <a:spcPts val="0"/>
              </a:spcBef>
              <a:buNone/>
            </a:pPr>
            <a:r>
              <a:rPr lang="en-US" dirty="0"/>
              <a:t>	mask = cv2.inRange( hsv , lower_blue , upper_blue)</a:t>
            </a:r>
          </a:p>
          <a:p>
            <a:pPr marL="0" indent="0">
              <a:lnSpc>
                <a:spcPts val="2500"/>
              </a:lnSpc>
              <a:spcBef>
                <a:spcPts val="0"/>
              </a:spcBef>
              <a:buNone/>
            </a:pPr>
            <a:r>
              <a:rPr lang="en-US" dirty="0"/>
              <a:t>	</a:t>
            </a:r>
          </a:p>
          <a:p>
            <a:pPr marL="0" indent="0">
              <a:lnSpc>
                <a:spcPts val="2500"/>
              </a:lnSpc>
              <a:spcBef>
                <a:spcPts val="0"/>
              </a:spcBef>
              <a:buNone/>
            </a:pPr>
            <a:r>
              <a:rPr lang="en-US" dirty="0"/>
              <a:t>	Eg:-</a:t>
            </a:r>
          </a:p>
          <a:p>
            <a:pPr marL="0" indent="0">
              <a:buNone/>
            </a:pPr>
            <a:endParaRPr lang="en-US" dirty="0"/>
          </a:p>
        </p:txBody>
      </p:sp>
      <p:sp>
        <p:nvSpPr>
          <p:cNvPr id="5" name="Slide Number Placeholder 4">
            <a:extLst>
              <a:ext uri="{FF2B5EF4-FFF2-40B4-BE49-F238E27FC236}">
                <a16:creationId xmlns:a16="http://schemas.microsoft.com/office/drawing/2014/main" id="{BAFA77B5-855F-422F-8398-D3294FACB7B0}"/>
              </a:ext>
            </a:extLst>
          </p:cNvPr>
          <p:cNvSpPr>
            <a:spLocks noGrp="1"/>
          </p:cNvSpPr>
          <p:nvPr>
            <p:ph type="sldNum" sz="quarter" idx="14"/>
          </p:nvPr>
        </p:nvSpPr>
        <p:spPr>
          <a:xfrm>
            <a:off x="11585050" y="6678000"/>
            <a:ext cx="606950" cy="180000"/>
          </a:xfrm>
        </p:spPr>
        <p:txBody>
          <a:bodyPr/>
          <a:lstStyle/>
          <a:p>
            <a:fld id="{058DB212-BFA2-403F-85EF-DFD3FF6D973A}" type="slidenum">
              <a:rPr lang="en-ZA" smtClean="0"/>
              <a:pPr/>
              <a:t>22</a:t>
            </a:fld>
            <a:endParaRPr lang="en-ZA" dirty="0"/>
          </a:p>
        </p:txBody>
      </p:sp>
      <p:sp>
        <p:nvSpPr>
          <p:cNvPr id="6" name="Right Brace 5">
            <a:extLst>
              <a:ext uri="{FF2B5EF4-FFF2-40B4-BE49-F238E27FC236}">
                <a16:creationId xmlns:a16="http://schemas.microsoft.com/office/drawing/2014/main" id="{6EE95382-BAA2-4720-B21E-7A16B9294282}"/>
              </a:ext>
            </a:extLst>
          </p:cNvPr>
          <p:cNvSpPr/>
          <p:nvPr/>
        </p:nvSpPr>
        <p:spPr>
          <a:xfrm>
            <a:off x="5351228" y="3429000"/>
            <a:ext cx="744772" cy="6341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EB0F7D6-DC7D-4E30-9DF7-A1B40EE0B079}"/>
              </a:ext>
            </a:extLst>
          </p:cNvPr>
          <p:cNvSpPr txBox="1"/>
          <p:nvPr/>
        </p:nvSpPr>
        <p:spPr>
          <a:xfrm>
            <a:off x="6321286" y="3429000"/>
            <a:ext cx="5510713" cy="461665"/>
          </a:xfrm>
          <a:prstGeom prst="rect">
            <a:avLst/>
          </a:prstGeom>
          <a:noFill/>
        </p:spPr>
        <p:txBody>
          <a:bodyPr wrap="square" rtlCol="0">
            <a:spAutoFit/>
          </a:bodyPr>
          <a:lstStyle/>
          <a:p>
            <a:r>
              <a:rPr lang="en-US" sz="1200" dirty="0"/>
              <a:t>Values of HSV depend a lot on lighting condition so we have to tweak them </a:t>
            </a:r>
          </a:p>
        </p:txBody>
      </p:sp>
      <p:pic>
        <p:nvPicPr>
          <p:cNvPr id="8" name="Picture 7">
            <a:extLst>
              <a:ext uri="{FF2B5EF4-FFF2-40B4-BE49-F238E27FC236}">
                <a16:creationId xmlns:a16="http://schemas.microsoft.com/office/drawing/2014/main" id="{CB3E714B-6256-4F4D-B04F-45E6DD59F516}"/>
              </a:ext>
            </a:extLst>
          </p:cNvPr>
          <p:cNvPicPr>
            <a:picLocks noChangeAspect="1"/>
          </p:cNvPicPr>
          <p:nvPr/>
        </p:nvPicPr>
        <p:blipFill>
          <a:blip r:embed="rId2"/>
          <a:stretch>
            <a:fillRect/>
          </a:stretch>
        </p:blipFill>
        <p:spPr>
          <a:xfrm>
            <a:off x="3180522" y="4870313"/>
            <a:ext cx="4118776" cy="1771322"/>
          </a:xfrm>
          <a:prstGeom prst="rect">
            <a:avLst/>
          </a:prstGeom>
        </p:spPr>
      </p:pic>
      <p:sp>
        <p:nvSpPr>
          <p:cNvPr id="9" name="Arrow: Right 8">
            <a:extLst>
              <a:ext uri="{FF2B5EF4-FFF2-40B4-BE49-F238E27FC236}">
                <a16:creationId xmlns:a16="http://schemas.microsoft.com/office/drawing/2014/main" id="{DF307091-32AD-4EFE-9601-298AC428B9F5}"/>
              </a:ext>
            </a:extLst>
          </p:cNvPr>
          <p:cNvSpPr/>
          <p:nvPr/>
        </p:nvSpPr>
        <p:spPr>
          <a:xfrm>
            <a:off x="6096000" y="4372284"/>
            <a:ext cx="1614116" cy="4616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15AD405-E475-4590-B7B7-4C7866242BC3}"/>
              </a:ext>
            </a:extLst>
          </p:cNvPr>
          <p:cNvSpPr txBox="1"/>
          <p:nvPr/>
        </p:nvSpPr>
        <p:spPr>
          <a:xfrm>
            <a:off x="7886368" y="4429732"/>
            <a:ext cx="4015409" cy="1169551"/>
          </a:xfrm>
          <a:prstGeom prst="rect">
            <a:avLst/>
          </a:prstGeom>
          <a:noFill/>
        </p:spPr>
        <p:txBody>
          <a:bodyPr wrap="square" rtlCol="0">
            <a:spAutoFit/>
          </a:bodyPr>
          <a:lstStyle/>
          <a:p>
            <a:r>
              <a:rPr lang="en-US" sz="1400" dirty="0"/>
              <a:t>If the hsv pixel value is within this range it will give one 1(white) otherwise it will give 0(black)</a:t>
            </a:r>
          </a:p>
          <a:p>
            <a:endParaRPr lang="en-US" sz="1400" dirty="0"/>
          </a:p>
          <a:p>
            <a:r>
              <a:rPr lang="en-US" sz="1400" dirty="0"/>
              <a:t>Hence we have a binary image </a:t>
            </a:r>
          </a:p>
        </p:txBody>
      </p:sp>
    </p:spTree>
    <p:extLst>
      <p:ext uri="{BB962C8B-B14F-4D97-AF65-F5344CB8AC3E}">
        <p14:creationId xmlns:p14="http://schemas.microsoft.com/office/powerpoint/2010/main" val="1101386917"/>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12F7542-2783-4C8D-B3C5-2D23EDCAA6EE}"/>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2A7BBD76-F122-4B88-8E7E-8BDABF7C1FE3}"/>
              </a:ext>
            </a:extLst>
          </p:cNvPr>
          <p:cNvSpPr>
            <a:spLocks noGrp="1"/>
          </p:cNvSpPr>
          <p:nvPr>
            <p:ph idx="1"/>
          </p:nvPr>
        </p:nvSpPr>
        <p:spPr>
          <a:xfrm>
            <a:off x="360000" y="230588"/>
            <a:ext cx="11662372" cy="6447411"/>
          </a:xfrm>
        </p:spPr>
        <p:txBody>
          <a:bodyPr/>
          <a:lstStyle/>
          <a:p>
            <a:pPr marL="0" indent="0">
              <a:lnSpc>
                <a:spcPts val="2500"/>
              </a:lnSpc>
              <a:spcBef>
                <a:spcPts val="0"/>
              </a:spcBef>
              <a:buNone/>
            </a:pPr>
            <a:r>
              <a:rPr lang="en-US" dirty="0"/>
              <a:t>	</a:t>
            </a:r>
            <a:r>
              <a:rPr lang="en-US" dirty="0">
                <a:solidFill>
                  <a:srgbClr val="FF0000"/>
                </a:solidFill>
              </a:rPr>
              <a:t># now to only show the blue cap we perform bitwise and operation</a:t>
            </a:r>
          </a:p>
          <a:p>
            <a:pPr marL="0" indent="0">
              <a:lnSpc>
                <a:spcPts val="2500"/>
              </a:lnSpc>
              <a:spcBef>
                <a:spcPts val="0"/>
              </a:spcBef>
              <a:buNone/>
            </a:pPr>
            <a:r>
              <a:rPr lang="en-US" dirty="0">
                <a:solidFill>
                  <a:srgbClr val="FF0000"/>
                </a:solidFill>
              </a:rPr>
              <a:t>	</a:t>
            </a:r>
            <a:r>
              <a:rPr lang="en-US" dirty="0">
                <a:solidFill>
                  <a:schemeClr val="tx1"/>
                </a:solidFill>
              </a:rPr>
              <a:t>final_</a:t>
            </a:r>
            <a:r>
              <a:rPr lang="en-US" dirty="0"/>
              <a:t>result = cv2.bitwise_and( frame ,  frame , mask = mask )</a:t>
            </a:r>
            <a:endParaRPr lang="en-US" dirty="0">
              <a:solidFill>
                <a:srgbClr val="FF0000"/>
              </a:solidFill>
            </a:endParaRPr>
          </a:p>
          <a:p>
            <a:pPr marL="0" indent="0">
              <a:lnSpc>
                <a:spcPts val="2500"/>
              </a:lnSpc>
              <a:spcBef>
                <a:spcPts val="0"/>
              </a:spcBef>
              <a:buNone/>
            </a:pPr>
            <a:r>
              <a:rPr lang="en-US" dirty="0"/>
              <a:t>	</a:t>
            </a:r>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endParaRPr lang="en-US" dirty="0"/>
          </a:p>
          <a:p>
            <a:pPr marL="0" indent="0">
              <a:lnSpc>
                <a:spcPts val="2500"/>
              </a:lnSpc>
              <a:spcBef>
                <a:spcPts val="0"/>
              </a:spcBef>
              <a:buNone/>
            </a:pPr>
            <a:r>
              <a:rPr lang="en-US" dirty="0">
                <a:solidFill>
                  <a:srgbClr val="FF0000"/>
                </a:solidFill>
              </a:rPr>
              <a:t>	</a:t>
            </a:r>
            <a:r>
              <a:rPr lang="en-US" dirty="0"/>
              <a:t>cv2.imshow(‘ video ‘ , frame)</a:t>
            </a:r>
          </a:p>
          <a:p>
            <a:pPr marL="0" indent="0">
              <a:lnSpc>
                <a:spcPts val="2500"/>
              </a:lnSpc>
              <a:spcBef>
                <a:spcPts val="0"/>
              </a:spcBef>
              <a:buNone/>
            </a:pPr>
            <a:r>
              <a:rPr lang="en-US" dirty="0"/>
              <a:t>	cv2.imshow(‘ masked image ‘ , mask)</a:t>
            </a:r>
          </a:p>
          <a:p>
            <a:pPr marL="0" indent="0">
              <a:lnSpc>
                <a:spcPts val="2500"/>
              </a:lnSpc>
              <a:spcBef>
                <a:spcPts val="0"/>
              </a:spcBef>
              <a:buNone/>
            </a:pPr>
            <a:r>
              <a:rPr lang="en-US" dirty="0"/>
              <a:t>	cv2.imshow(‘ resultant ‘ , final_result)</a:t>
            </a:r>
          </a:p>
          <a:p>
            <a:pPr marL="0" indent="0">
              <a:lnSpc>
                <a:spcPts val="2500"/>
              </a:lnSpc>
              <a:spcBef>
                <a:spcPts val="0"/>
              </a:spcBef>
              <a:buNone/>
            </a:pPr>
            <a:endParaRPr lang="en-US" dirty="0"/>
          </a:p>
          <a:p>
            <a:pPr marL="0" indent="0">
              <a:lnSpc>
                <a:spcPts val="2500"/>
              </a:lnSpc>
              <a:spcBef>
                <a:spcPts val="0"/>
              </a:spcBef>
              <a:buNone/>
            </a:pPr>
            <a:r>
              <a:rPr lang="en-US" dirty="0"/>
              <a:t>	if cv2.waitKey(1) &amp; 0xFF == ord(‘q’):</a:t>
            </a:r>
          </a:p>
          <a:p>
            <a:pPr marL="0" indent="0">
              <a:lnSpc>
                <a:spcPts val="2500"/>
              </a:lnSpc>
              <a:spcBef>
                <a:spcPts val="0"/>
              </a:spcBef>
              <a:buNone/>
            </a:pPr>
            <a:r>
              <a:rPr lang="en-US" dirty="0"/>
              <a:t>		break </a:t>
            </a:r>
          </a:p>
          <a:p>
            <a:pPr marL="0" indent="0">
              <a:lnSpc>
                <a:spcPts val="2500"/>
              </a:lnSpc>
              <a:spcBef>
                <a:spcPts val="0"/>
              </a:spcBef>
              <a:buNone/>
            </a:pPr>
            <a:r>
              <a:rPr lang="en-US" dirty="0"/>
              <a:t>cap.release()</a:t>
            </a:r>
          </a:p>
          <a:p>
            <a:pPr marL="0" indent="0">
              <a:lnSpc>
                <a:spcPts val="2500"/>
              </a:lnSpc>
              <a:spcBef>
                <a:spcPts val="0"/>
              </a:spcBef>
              <a:buNone/>
            </a:pPr>
            <a:r>
              <a:rPr lang="en-US" dirty="0"/>
              <a:t>cv2.destroyAllWindows()</a:t>
            </a:r>
          </a:p>
          <a:p>
            <a:pPr marL="0" indent="0">
              <a:buNone/>
            </a:pPr>
            <a:endParaRPr lang="en-US" dirty="0"/>
          </a:p>
        </p:txBody>
      </p:sp>
      <p:sp>
        <p:nvSpPr>
          <p:cNvPr id="5" name="Slide Number Placeholder 4">
            <a:extLst>
              <a:ext uri="{FF2B5EF4-FFF2-40B4-BE49-F238E27FC236}">
                <a16:creationId xmlns:a16="http://schemas.microsoft.com/office/drawing/2014/main" id="{DEF3B429-18AF-45BC-AAB5-0E4FBDCA341A}"/>
              </a:ext>
            </a:extLst>
          </p:cNvPr>
          <p:cNvSpPr>
            <a:spLocks noGrp="1"/>
          </p:cNvSpPr>
          <p:nvPr>
            <p:ph type="sldNum" sz="quarter" idx="14"/>
          </p:nvPr>
        </p:nvSpPr>
        <p:spPr/>
        <p:txBody>
          <a:bodyPr/>
          <a:lstStyle/>
          <a:p>
            <a:fld id="{058DB212-BFA2-403F-85EF-DFD3FF6D973A}" type="slidenum">
              <a:rPr lang="en-ZA" smtClean="0"/>
              <a:pPr/>
              <a:t>23</a:t>
            </a:fld>
            <a:endParaRPr lang="en-ZA" dirty="0"/>
          </a:p>
        </p:txBody>
      </p:sp>
      <p:pic>
        <p:nvPicPr>
          <p:cNvPr id="1026" name="Picture 2" descr="Image result for opencv mask">
            <a:extLst>
              <a:ext uri="{FF2B5EF4-FFF2-40B4-BE49-F238E27FC236}">
                <a16:creationId xmlns:a16="http://schemas.microsoft.com/office/drawing/2014/main" id="{FCFA6FA4-2554-41C4-8D07-0B205FA38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844" y="954156"/>
            <a:ext cx="8559392" cy="22840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883085-CAAF-4A40-8BFC-D0C1E945BC88}"/>
              </a:ext>
            </a:extLst>
          </p:cNvPr>
          <p:cNvSpPr txBox="1"/>
          <p:nvPr/>
        </p:nvSpPr>
        <p:spPr>
          <a:xfrm>
            <a:off x="5157228" y="5176299"/>
            <a:ext cx="6735972" cy="1231106"/>
          </a:xfrm>
          <a:prstGeom prst="rect">
            <a:avLst/>
          </a:prstGeom>
          <a:noFill/>
        </p:spPr>
        <p:txBody>
          <a:bodyPr wrap="square" rtlCol="0">
            <a:spAutoFit/>
          </a:bodyPr>
          <a:lstStyle/>
          <a:p>
            <a:r>
              <a:rPr lang="en-ZA" sz="2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ZA" sz="28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TASK 3:- </a:t>
            </a:r>
            <a:r>
              <a:rPr lang="en-ZA" sz="2800" dirty="0">
                <a:solidFill>
                  <a:srgbClr val="7030A0"/>
                </a:solidFill>
              </a:rPr>
              <a:t>Try it with any  other colour</a:t>
            </a:r>
            <a:endParaRPr lang="en-ZA" sz="2800" b="1" dirty="0">
              <a:ln w="12700" cmpd="sng">
                <a:solidFill>
                  <a:schemeClr val="accent4"/>
                </a:solidFill>
                <a:prstDash val="solid"/>
              </a:ln>
              <a:solidFill>
                <a:srgbClr val="7030A0"/>
              </a:solidFill>
            </a:endParaRPr>
          </a:p>
          <a:p>
            <a:endParaRPr lang="en-US" dirty="0"/>
          </a:p>
        </p:txBody>
      </p:sp>
      <p:sp>
        <p:nvSpPr>
          <p:cNvPr id="15" name="Rectangle 14">
            <a:extLst>
              <a:ext uri="{FF2B5EF4-FFF2-40B4-BE49-F238E27FC236}">
                <a16:creationId xmlns:a16="http://schemas.microsoft.com/office/drawing/2014/main" id="{AEE290F8-3C99-436E-B8F1-6A1F339E3D8B}"/>
              </a:ext>
            </a:extLst>
          </p:cNvPr>
          <p:cNvSpPr/>
          <p:nvPr/>
        </p:nvSpPr>
        <p:spPr>
          <a:xfrm>
            <a:off x="5112688" y="5112689"/>
            <a:ext cx="6246973" cy="12960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2FECA215-2321-47E4-9D22-4AEB6F9BA99C}"/>
              </a:ext>
            </a:extLst>
          </p:cNvPr>
          <p:cNvSpPr/>
          <p:nvPr/>
        </p:nvSpPr>
        <p:spPr>
          <a:xfrm>
            <a:off x="6273579" y="2743200"/>
            <a:ext cx="365760" cy="8030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2C32168-363E-44AB-9233-132EF6A40E6C}"/>
              </a:ext>
            </a:extLst>
          </p:cNvPr>
          <p:cNvSpPr txBox="1"/>
          <p:nvPr/>
        </p:nvSpPr>
        <p:spPr>
          <a:xfrm>
            <a:off x="5227982" y="3498488"/>
            <a:ext cx="1736036" cy="830997"/>
          </a:xfrm>
          <a:prstGeom prst="rect">
            <a:avLst/>
          </a:prstGeom>
          <a:noFill/>
        </p:spPr>
        <p:txBody>
          <a:bodyPr wrap="square" rtlCol="0">
            <a:spAutoFit/>
          </a:bodyPr>
          <a:lstStyle/>
          <a:p>
            <a:r>
              <a:rPr lang="en-US" sz="1200" dirty="0"/>
              <a:t>Binary image hence pixel value of black 0 and white is 1</a:t>
            </a:r>
          </a:p>
        </p:txBody>
      </p:sp>
      <p:sp>
        <p:nvSpPr>
          <p:cNvPr id="6" name="Arrow: Down 5">
            <a:extLst>
              <a:ext uri="{FF2B5EF4-FFF2-40B4-BE49-F238E27FC236}">
                <a16:creationId xmlns:a16="http://schemas.microsoft.com/office/drawing/2014/main" id="{6E5C99A8-E856-44DF-80C3-47C132058B2A}"/>
              </a:ext>
            </a:extLst>
          </p:cNvPr>
          <p:cNvSpPr/>
          <p:nvPr/>
        </p:nvSpPr>
        <p:spPr>
          <a:xfrm>
            <a:off x="9493857" y="2806810"/>
            <a:ext cx="365760" cy="80308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3B89E15-B13F-4AE5-8B07-1D58244C7000}"/>
              </a:ext>
            </a:extLst>
          </p:cNvPr>
          <p:cNvSpPr txBox="1"/>
          <p:nvPr/>
        </p:nvSpPr>
        <p:spPr>
          <a:xfrm>
            <a:off x="8444285" y="3546282"/>
            <a:ext cx="1804946" cy="1015663"/>
          </a:xfrm>
          <a:prstGeom prst="rect">
            <a:avLst/>
          </a:prstGeom>
          <a:noFill/>
        </p:spPr>
        <p:txBody>
          <a:bodyPr wrap="square" rtlCol="0">
            <a:spAutoFit/>
          </a:bodyPr>
          <a:lstStyle/>
          <a:p>
            <a:r>
              <a:rPr lang="en-US" sz="1200" dirty="0"/>
              <a:t>Since 0 AND anything is 0 whereas 1 AND anything is that thing itself</a:t>
            </a:r>
          </a:p>
        </p:txBody>
      </p:sp>
    </p:spTree>
    <p:extLst>
      <p:ext uri="{BB962C8B-B14F-4D97-AF65-F5344CB8AC3E}">
        <p14:creationId xmlns:p14="http://schemas.microsoft.com/office/powerpoint/2010/main" val="3000984477"/>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1BF71AF-ECB2-4FBC-B24E-1E9B4833F96D}"/>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111F915F-1441-4085-A5ED-A8A9D79ED8C6}"/>
              </a:ext>
            </a:extLst>
          </p:cNvPr>
          <p:cNvSpPr>
            <a:spLocks noGrp="1"/>
          </p:cNvSpPr>
          <p:nvPr>
            <p:ph type="title"/>
          </p:nvPr>
        </p:nvSpPr>
        <p:spPr>
          <a:xfrm>
            <a:off x="358437" y="144762"/>
            <a:ext cx="11473200" cy="540000"/>
          </a:xfrm>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Trackbars</a:t>
            </a:r>
          </a:p>
        </p:txBody>
      </p:sp>
      <p:sp>
        <p:nvSpPr>
          <p:cNvPr id="3" name="Text Placeholder 2">
            <a:extLst>
              <a:ext uri="{FF2B5EF4-FFF2-40B4-BE49-F238E27FC236}">
                <a16:creationId xmlns:a16="http://schemas.microsoft.com/office/drawing/2014/main" id="{1BE7F32B-7C5A-4CCE-B142-BE0756ADE17F}"/>
              </a:ext>
            </a:extLst>
          </p:cNvPr>
          <p:cNvSpPr>
            <a:spLocks noGrp="1"/>
          </p:cNvSpPr>
          <p:nvPr>
            <p:ph type="body" sz="quarter" idx="12"/>
          </p:nvPr>
        </p:nvSpPr>
        <p:spPr>
          <a:xfrm>
            <a:off x="360362" y="581655"/>
            <a:ext cx="11471275" cy="772049"/>
          </a:xfrm>
        </p:spPr>
        <p:txBody>
          <a:bodyPr/>
          <a:lstStyle/>
          <a:p>
            <a:r>
              <a:rPr lang="en-US" dirty="0"/>
              <a:t>Now adjusting the lower and upper limit of the hsv values every now and then is a hassle and we may not get accurate results hence we use trackbars for finding out the hsv values.</a:t>
            </a:r>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AB2A510-6393-4B41-924F-F6C3A7A6C2F2}"/>
              </a:ext>
            </a:extLst>
          </p:cNvPr>
          <p:cNvSpPr>
            <a:spLocks noGrp="1"/>
          </p:cNvSpPr>
          <p:nvPr>
            <p:ph idx="1"/>
          </p:nvPr>
        </p:nvSpPr>
        <p:spPr>
          <a:xfrm>
            <a:off x="358437" y="1327869"/>
            <a:ext cx="11473200" cy="5341486"/>
          </a:xfrm>
        </p:spPr>
        <p:txBody>
          <a:bodyPr/>
          <a:lstStyle/>
          <a:p>
            <a:pPr marL="0" indent="0">
              <a:lnSpc>
                <a:spcPct val="70000"/>
              </a:lnSpc>
              <a:buNone/>
            </a:pPr>
            <a:r>
              <a:rPr lang="en-US" dirty="0"/>
              <a:t>import numpy as np</a:t>
            </a:r>
          </a:p>
          <a:p>
            <a:pPr marL="0" indent="0">
              <a:lnSpc>
                <a:spcPct val="70000"/>
              </a:lnSpc>
              <a:buNone/>
            </a:pPr>
            <a:r>
              <a:rPr lang="en-US" dirty="0"/>
              <a:t>import cv2</a:t>
            </a:r>
          </a:p>
          <a:p>
            <a:pPr marL="0" indent="0">
              <a:lnSpc>
                <a:spcPct val="70000"/>
              </a:lnSpc>
              <a:buNone/>
            </a:pPr>
            <a:r>
              <a:rPr lang="en-US" dirty="0"/>
              <a:t>cap = cv2.VideoCapture(0)</a:t>
            </a:r>
          </a:p>
          <a:p>
            <a:pPr marL="0" indent="0">
              <a:lnSpc>
                <a:spcPct val="70000"/>
              </a:lnSpc>
              <a:buNone/>
            </a:pPr>
            <a:r>
              <a:rPr lang="en-US" dirty="0"/>
              <a:t>cv2.namedWindow('Isolated Blob’) </a:t>
            </a:r>
          </a:p>
          <a:p>
            <a:pPr marL="0" indent="0">
              <a:lnSpc>
                <a:spcPct val="70000"/>
              </a:lnSpc>
              <a:buNone/>
            </a:pPr>
            <a:r>
              <a:rPr lang="en-US" dirty="0"/>
              <a:t>def nothing(x):</a:t>
            </a:r>
          </a:p>
          <a:p>
            <a:pPr marL="0" indent="0">
              <a:lnSpc>
                <a:spcPct val="70000"/>
              </a:lnSpc>
              <a:buNone/>
            </a:pPr>
            <a:r>
              <a:rPr lang="en-US" dirty="0"/>
              <a:t>    pass</a:t>
            </a:r>
          </a:p>
          <a:p>
            <a:pPr marL="0" indent="0">
              <a:lnSpc>
                <a:spcPct val="70000"/>
              </a:lnSpc>
              <a:buNone/>
            </a:pPr>
            <a:endParaRPr lang="en-US" dirty="0"/>
          </a:p>
          <a:p>
            <a:pPr marL="0" indent="0">
              <a:lnSpc>
                <a:spcPct val="70000"/>
              </a:lnSpc>
              <a:buNone/>
            </a:pPr>
            <a:r>
              <a:rPr lang="en-US" dirty="0"/>
              <a:t>cv2.createTrackbar('</a:t>
            </a:r>
            <a:r>
              <a:rPr lang="en-US" dirty="0" err="1"/>
              <a:t>lh</a:t>
            </a:r>
            <a:r>
              <a:rPr lang="en-US" dirty="0"/>
              <a:t>’, 'Isolated Blob', 0, 180, nothing)</a:t>
            </a:r>
          </a:p>
          <a:p>
            <a:pPr marL="0" indent="0">
              <a:lnSpc>
                <a:spcPct val="70000"/>
              </a:lnSpc>
              <a:buNone/>
            </a:pPr>
            <a:endParaRPr lang="en-US" dirty="0"/>
          </a:p>
          <a:p>
            <a:pPr marL="0" indent="0">
              <a:lnSpc>
                <a:spcPct val="70000"/>
              </a:lnSpc>
              <a:buNone/>
            </a:pPr>
            <a:endParaRPr lang="en-US" dirty="0"/>
          </a:p>
          <a:p>
            <a:pPr marL="0" indent="0">
              <a:lnSpc>
                <a:spcPct val="70000"/>
              </a:lnSpc>
              <a:buNone/>
            </a:pPr>
            <a:endParaRPr lang="en-US" dirty="0"/>
          </a:p>
          <a:p>
            <a:pPr marL="0" indent="0">
              <a:lnSpc>
                <a:spcPct val="70000"/>
              </a:lnSpc>
              <a:buNone/>
            </a:pPr>
            <a:endParaRPr lang="en-US" dirty="0"/>
          </a:p>
          <a:p>
            <a:pPr marL="0" indent="0">
              <a:lnSpc>
                <a:spcPct val="70000"/>
              </a:lnSpc>
              <a:buNone/>
            </a:pPr>
            <a:r>
              <a:rPr lang="en-US" dirty="0"/>
              <a:t>cv2.createTrackbar('uh', 'Isolated Blob', 0, 180, nothing)</a:t>
            </a:r>
          </a:p>
          <a:p>
            <a:pPr marL="0" indent="0">
              <a:lnSpc>
                <a:spcPct val="70000"/>
              </a:lnSpc>
              <a:buNone/>
            </a:pPr>
            <a:r>
              <a:rPr lang="en-US" dirty="0"/>
              <a:t>cv2.createTrackbar('ls', 'Isolated Blob', 0, 255, nothing)</a:t>
            </a:r>
          </a:p>
          <a:p>
            <a:pPr marL="0" indent="0">
              <a:lnSpc>
                <a:spcPct val="70000"/>
              </a:lnSpc>
              <a:buNone/>
            </a:pPr>
            <a:r>
              <a:rPr lang="en-US" dirty="0"/>
              <a:t>cv2.createTrackbar('us', 'Isolated Blob', 0, 255, nothing)</a:t>
            </a:r>
          </a:p>
          <a:p>
            <a:pPr marL="0" indent="0">
              <a:lnSpc>
                <a:spcPct val="70000"/>
              </a:lnSpc>
              <a:buNone/>
            </a:pPr>
            <a:r>
              <a:rPr lang="en-US" dirty="0"/>
              <a:t>cv2.createTrackbar('lv', 'Isolated Blob', 0, 255, nothing)</a:t>
            </a:r>
          </a:p>
          <a:p>
            <a:pPr marL="0" indent="0">
              <a:lnSpc>
                <a:spcPct val="70000"/>
              </a:lnSpc>
              <a:buNone/>
            </a:pPr>
            <a:r>
              <a:rPr lang="en-US" dirty="0"/>
              <a:t>cv2.createTrackbar('</a:t>
            </a:r>
            <a:r>
              <a:rPr lang="en-US" dirty="0" err="1"/>
              <a:t>uv</a:t>
            </a:r>
            <a:r>
              <a:rPr lang="en-US" dirty="0"/>
              <a:t>', 'Isolated Blob', 0, 255, nothing)</a:t>
            </a:r>
          </a:p>
        </p:txBody>
      </p:sp>
      <p:sp>
        <p:nvSpPr>
          <p:cNvPr id="5" name="Slide Number Placeholder 4">
            <a:extLst>
              <a:ext uri="{FF2B5EF4-FFF2-40B4-BE49-F238E27FC236}">
                <a16:creationId xmlns:a16="http://schemas.microsoft.com/office/drawing/2014/main" id="{728A4D26-FE79-4D84-9305-BB8302EDE1BC}"/>
              </a:ext>
            </a:extLst>
          </p:cNvPr>
          <p:cNvSpPr>
            <a:spLocks noGrp="1"/>
          </p:cNvSpPr>
          <p:nvPr>
            <p:ph type="sldNum" sz="quarter" idx="14"/>
          </p:nvPr>
        </p:nvSpPr>
        <p:spPr/>
        <p:txBody>
          <a:bodyPr/>
          <a:lstStyle/>
          <a:p>
            <a:fld id="{058DB212-BFA2-403F-85EF-DFD3FF6D973A}" type="slidenum">
              <a:rPr lang="en-ZA" smtClean="0"/>
              <a:pPr/>
              <a:t>24</a:t>
            </a:fld>
            <a:endParaRPr lang="en-ZA" dirty="0"/>
          </a:p>
        </p:txBody>
      </p:sp>
      <p:sp>
        <p:nvSpPr>
          <p:cNvPr id="6" name="Arrow: Right 5">
            <a:extLst>
              <a:ext uri="{FF2B5EF4-FFF2-40B4-BE49-F238E27FC236}">
                <a16:creationId xmlns:a16="http://schemas.microsoft.com/office/drawing/2014/main" id="{A33D9AA3-63E2-427D-8219-0569A410CABE}"/>
              </a:ext>
            </a:extLst>
          </p:cNvPr>
          <p:cNvSpPr/>
          <p:nvPr/>
        </p:nvSpPr>
        <p:spPr>
          <a:xfrm>
            <a:off x="3703559" y="2166222"/>
            <a:ext cx="3229977" cy="357809"/>
          </a:xfrm>
          <a:prstGeom prst="rightArrow">
            <a:avLst>
              <a:gd name="adj1" fmla="val 40171"/>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1D7DE65-2789-4928-B2EB-3B56089A6BA6}"/>
              </a:ext>
            </a:extLst>
          </p:cNvPr>
          <p:cNvSpPr txBox="1"/>
          <p:nvPr/>
        </p:nvSpPr>
        <p:spPr>
          <a:xfrm>
            <a:off x="6993537" y="2088645"/>
            <a:ext cx="4899663" cy="523220"/>
          </a:xfrm>
          <a:prstGeom prst="rect">
            <a:avLst/>
          </a:prstGeom>
          <a:noFill/>
        </p:spPr>
        <p:txBody>
          <a:bodyPr wrap="square" rtlCol="0">
            <a:spAutoFit/>
          </a:bodyPr>
          <a:lstStyle/>
          <a:p>
            <a:r>
              <a:rPr lang="en-US" sz="1400" dirty="0"/>
              <a:t>To create a window named isolated to which trackbars will be attached</a:t>
            </a:r>
          </a:p>
        </p:txBody>
      </p:sp>
      <p:sp>
        <p:nvSpPr>
          <p:cNvPr id="8" name="Arrow: Right 7">
            <a:extLst>
              <a:ext uri="{FF2B5EF4-FFF2-40B4-BE49-F238E27FC236}">
                <a16:creationId xmlns:a16="http://schemas.microsoft.com/office/drawing/2014/main" id="{79353462-577B-43AC-9FF3-5B3F695ACD71}"/>
              </a:ext>
            </a:extLst>
          </p:cNvPr>
          <p:cNvSpPr/>
          <p:nvPr/>
        </p:nvSpPr>
        <p:spPr>
          <a:xfrm>
            <a:off x="1982110" y="2654770"/>
            <a:ext cx="1486894" cy="2711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F3EE73-C777-48F8-9A4F-1B0E17DEED6E}"/>
              </a:ext>
            </a:extLst>
          </p:cNvPr>
          <p:cNvSpPr txBox="1"/>
          <p:nvPr/>
        </p:nvSpPr>
        <p:spPr>
          <a:xfrm>
            <a:off x="3554233" y="2626802"/>
            <a:ext cx="2990935" cy="523220"/>
          </a:xfrm>
          <a:prstGeom prst="rect">
            <a:avLst/>
          </a:prstGeom>
          <a:noFill/>
        </p:spPr>
        <p:txBody>
          <a:bodyPr wrap="square" rtlCol="0">
            <a:spAutoFit/>
          </a:bodyPr>
          <a:lstStyle/>
          <a:p>
            <a:r>
              <a:rPr lang="en-US" sz="1400" dirty="0"/>
              <a:t>A function to do nothing , it used for trackbars</a:t>
            </a:r>
          </a:p>
        </p:txBody>
      </p:sp>
      <p:sp>
        <p:nvSpPr>
          <p:cNvPr id="10" name="Arrow: Down 9">
            <a:extLst>
              <a:ext uri="{FF2B5EF4-FFF2-40B4-BE49-F238E27FC236}">
                <a16:creationId xmlns:a16="http://schemas.microsoft.com/office/drawing/2014/main" id="{6AA46F6F-7484-4866-9FEF-F909633D5DBC}"/>
              </a:ext>
            </a:extLst>
          </p:cNvPr>
          <p:cNvSpPr/>
          <p:nvPr/>
        </p:nvSpPr>
        <p:spPr>
          <a:xfrm rot="2142139">
            <a:off x="2076956" y="3865529"/>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1134B2E7-839E-44B6-B3A0-973505E56DF8}"/>
              </a:ext>
            </a:extLst>
          </p:cNvPr>
          <p:cNvSpPr/>
          <p:nvPr/>
        </p:nvSpPr>
        <p:spPr>
          <a:xfrm>
            <a:off x="2906203" y="3847856"/>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17521196-27AD-405B-8AF1-B7595DE9944C}"/>
              </a:ext>
            </a:extLst>
          </p:cNvPr>
          <p:cNvSpPr/>
          <p:nvPr/>
        </p:nvSpPr>
        <p:spPr>
          <a:xfrm>
            <a:off x="4149849" y="3983203"/>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Down 12">
            <a:extLst>
              <a:ext uri="{FF2B5EF4-FFF2-40B4-BE49-F238E27FC236}">
                <a16:creationId xmlns:a16="http://schemas.microsoft.com/office/drawing/2014/main" id="{2895708A-A8FA-4B54-A4CF-E8CE49F6A567}"/>
              </a:ext>
            </a:extLst>
          </p:cNvPr>
          <p:cNvSpPr/>
          <p:nvPr/>
        </p:nvSpPr>
        <p:spPr>
          <a:xfrm rot="19249748">
            <a:off x="5009159" y="3847855"/>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ED57827-5A49-4FB4-BCDF-367F9CE6394F}"/>
              </a:ext>
            </a:extLst>
          </p:cNvPr>
          <p:cNvSpPr txBox="1"/>
          <p:nvPr/>
        </p:nvSpPr>
        <p:spPr>
          <a:xfrm>
            <a:off x="1220609" y="4258033"/>
            <a:ext cx="1233868" cy="461665"/>
          </a:xfrm>
          <a:prstGeom prst="rect">
            <a:avLst/>
          </a:prstGeom>
          <a:noFill/>
        </p:spPr>
        <p:txBody>
          <a:bodyPr wrap="square" rtlCol="0">
            <a:spAutoFit/>
          </a:bodyPr>
          <a:lstStyle/>
          <a:p>
            <a:r>
              <a:rPr lang="en-US" sz="1200" dirty="0"/>
              <a:t>Name of the trackbar</a:t>
            </a:r>
          </a:p>
        </p:txBody>
      </p:sp>
      <p:sp>
        <p:nvSpPr>
          <p:cNvPr id="15" name="TextBox 14">
            <a:extLst>
              <a:ext uri="{FF2B5EF4-FFF2-40B4-BE49-F238E27FC236}">
                <a16:creationId xmlns:a16="http://schemas.microsoft.com/office/drawing/2014/main" id="{2EB4639B-F88F-4239-8E18-11611F0CAEE2}"/>
              </a:ext>
            </a:extLst>
          </p:cNvPr>
          <p:cNvSpPr txBox="1"/>
          <p:nvPr/>
        </p:nvSpPr>
        <p:spPr>
          <a:xfrm>
            <a:off x="2454477" y="4267588"/>
            <a:ext cx="1249083" cy="646331"/>
          </a:xfrm>
          <a:prstGeom prst="rect">
            <a:avLst/>
          </a:prstGeom>
          <a:noFill/>
        </p:spPr>
        <p:txBody>
          <a:bodyPr wrap="square" rtlCol="0">
            <a:spAutoFit/>
          </a:bodyPr>
          <a:lstStyle/>
          <a:p>
            <a:r>
              <a:rPr lang="en-US" sz="1200" dirty="0"/>
              <a:t>Name of the window to be attached</a:t>
            </a:r>
          </a:p>
        </p:txBody>
      </p:sp>
      <p:sp>
        <p:nvSpPr>
          <p:cNvPr id="16" name="TextBox 15">
            <a:extLst>
              <a:ext uri="{FF2B5EF4-FFF2-40B4-BE49-F238E27FC236}">
                <a16:creationId xmlns:a16="http://schemas.microsoft.com/office/drawing/2014/main" id="{CAAC1EF9-2FC5-46B1-968C-E04ECE99468B}"/>
              </a:ext>
            </a:extLst>
          </p:cNvPr>
          <p:cNvSpPr txBox="1"/>
          <p:nvPr/>
        </p:nvSpPr>
        <p:spPr>
          <a:xfrm>
            <a:off x="4998496" y="4183176"/>
            <a:ext cx="1935041" cy="646331"/>
          </a:xfrm>
          <a:prstGeom prst="rect">
            <a:avLst/>
          </a:prstGeom>
          <a:noFill/>
        </p:spPr>
        <p:txBody>
          <a:bodyPr wrap="square" rtlCol="0">
            <a:spAutoFit/>
          </a:bodyPr>
          <a:lstStyle/>
          <a:p>
            <a:r>
              <a:rPr lang="en-US" sz="1200" dirty="0"/>
              <a:t>Name of the function as defined above</a:t>
            </a:r>
          </a:p>
        </p:txBody>
      </p:sp>
      <p:sp>
        <p:nvSpPr>
          <p:cNvPr id="17" name="TextBox 16">
            <a:extLst>
              <a:ext uri="{FF2B5EF4-FFF2-40B4-BE49-F238E27FC236}">
                <a16:creationId xmlns:a16="http://schemas.microsoft.com/office/drawing/2014/main" id="{03E83FC1-325E-4EF1-BE93-887DC8E7E048}"/>
              </a:ext>
            </a:extLst>
          </p:cNvPr>
          <p:cNvSpPr txBox="1"/>
          <p:nvPr/>
        </p:nvSpPr>
        <p:spPr>
          <a:xfrm>
            <a:off x="3773541" y="4363879"/>
            <a:ext cx="1404730" cy="646331"/>
          </a:xfrm>
          <a:prstGeom prst="rect">
            <a:avLst/>
          </a:prstGeom>
          <a:noFill/>
        </p:spPr>
        <p:txBody>
          <a:bodyPr wrap="square" rtlCol="0">
            <a:spAutoFit/>
          </a:bodyPr>
          <a:lstStyle/>
          <a:p>
            <a:r>
              <a:rPr lang="en-US" sz="1200" dirty="0"/>
              <a:t>Range of values of trackbar</a:t>
            </a:r>
          </a:p>
        </p:txBody>
      </p:sp>
      <p:sp>
        <p:nvSpPr>
          <p:cNvPr id="18" name="Right Brace 17">
            <a:extLst>
              <a:ext uri="{FF2B5EF4-FFF2-40B4-BE49-F238E27FC236}">
                <a16:creationId xmlns:a16="http://schemas.microsoft.com/office/drawing/2014/main" id="{524AA5C3-234F-488A-8642-A69EBC4AA388}"/>
              </a:ext>
            </a:extLst>
          </p:cNvPr>
          <p:cNvSpPr/>
          <p:nvPr/>
        </p:nvSpPr>
        <p:spPr>
          <a:xfrm rot="5400000">
            <a:off x="4248098" y="3568082"/>
            <a:ext cx="65896" cy="6254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99518746"/>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46D0251-87CB-4EF8-BCB5-78D21DC65770}"/>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8BFF4DD7-D09B-45E7-AE18-65508EF0236C}"/>
              </a:ext>
            </a:extLst>
          </p:cNvPr>
          <p:cNvSpPr>
            <a:spLocks noGrp="1"/>
          </p:cNvSpPr>
          <p:nvPr>
            <p:ph idx="1"/>
          </p:nvPr>
        </p:nvSpPr>
        <p:spPr>
          <a:xfrm>
            <a:off x="360000" y="262393"/>
            <a:ext cx="11473200" cy="6415607"/>
          </a:xfrm>
        </p:spPr>
        <p:txBody>
          <a:bodyPr/>
          <a:lstStyle/>
          <a:p>
            <a:pPr marL="0" indent="0">
              <a:buNone/>
            </a:pPr>
            <a:r>
              <a:rPr lang="en-US" dirty="0"/>
              <a:t>while(1):</a:t>
            </a:r>
          </a:p>
          <a:p>
            <a:pPr marL="0" indent="0">
              <a:buNone/>
            </a:pPr>
            <a:r>
              <a:rPr lang="en-US" dirty="0"/>
              <a:t>     _ , frame = cap.read()</a:t>
            </a:r>
          </a:p>
          <a:p>
            <a:pPr marL="0" indent="0">
              <a:buNone/>
            </a:pPr>
            <a:r>
              <a:rPr lang="en-US" dirty="0"/>
              <a:t>     lh = cv2.getTrackbarPos('lh', 'Isolated Blob’)</a:t>
            </a:r>
          </a:p>
          <a:p>
            <a:pPr marL="0" indent="0">
              <a:buNone/>
            </a:pPr>
            <a:r>
              <a:rPr lang="en-US" dirty="0"/>
              <a:t>     </a:t>
            </a:r>
          </a:p>
          <a:p>
            <a:pPr marL="0" indent="0">
              <a:buNone/>
            </a:pPr>
            <a:endParaRPr lang="en-US" dirty="0"/>
          </a:p>
          <a:p>
            <a:pPr marL="0" indent="0">
              <a:buNone/>
            </a:pPr>
            <a:endParaRPr lang="en-US" dirty="0"/>
          </a:p>
          <a:p>
            <a:pPr marL="0" indent="0">
              <a:buNone/>
            </a:pPr>
            <a:r>
              <a:rPr lang="en-US" dirty="0"/>
              <a:t>     uh = cv2.getTrackbarPos('uh', 'Isolated Blob')</a:t>
            </a:r>
          </a:p>
          <a:p>
            <a:pPr marL="0" indent="0">
              <a:buNone/>
            </a:pPr>
            <a:r>
              <a:rPr lang="en-US" dirty="0"/>
              <a:t>     ls = cv2.getTrackbarPos('ls', 'Isolated Blob')</a:t>
            </a:r>
          </a:p>
          <a:p>
            <a:pPr marL="0" indent="0">
              <a:buNone/>
            </a:pPr>
            <a:r>
              <a:rPr lang="en-US" dirty="0"/>
              <a:t>     us = cv2.getTrackbarPos('us', 'Isolated Blob')</a:t>
            </a:r>
          </a:p>
          <a:p>
            <a:pPr marL="0" indent="0">
              <a:buNone/>
            </a:pPr>
            <a:r>
              <a:rPr lang="en-US" dirty="0"/>
              <a:t>     lv = cv2.getTrackbarPos('lv', 'Isolated Blob')</a:t>
            </a:r>
          </a:p>
          <a:p>
            <a:pPr marL="0" indent="0">
              <a:buNone/>
            </a:pPr>
            <a:r>
              <a:rPr lang="en-US" dirty="0"/>
              <a:t>     uv = cv2.getTrackbarPos('uv', 'Isolated Blob')</a:t>
            </a:r>
          </a:p>
          <a:p>
            <a:pPr marL="0" indent="0">
              <a:buNone/>
            </a:pPr>
            <a:endParaRPr lang="en-US" dirty="0"/>
          </a:p>
          <a:p>
            <a:pPr marL="0" indent="0">
              <a:buNone/>
            </a:pPr>
            <a:r>
              <a:rPr lang="en-US" dirty="0"/>
              <a:t>     hsv = cv2.cvtColor(frame , cv2.COLOR_BGR2HSV)</a:t>
            </a:r>
          </a:p>
          <a:p>
            <a:pPr marL="0" indent="0">
              <a:buNone/>
            </a:pPr>
            <a:r>
              <a:rPr lang="en-US" dirty="0"/>
              <a:t>     lower_pink = np.array([lh , ls , lv ])</a:t>
            </a:r>
          </a:p>
          <a:p>
            <a:pPr marL="0" indent="0">
              <a:buNone/>
            </a:pPr>
            <a:r>
              <a:rPr lang="en-US" dirty="0"/>
              <a:t>     upper_pink = np.array([uh , us , uv ])</a:t>
            </a:r>
          </a:p>
          <a:p>
            <a:pPr marL="0" indent="0">
              <a:buNone/>
            </a:pPr>
            <a:r>
              <a:rPr lang="en-US" dirty="0"/>
              <a:t>     mask = cv2.inRange(hsv , lower_pink , upper_pink)</a:t>
            </a:r>
          </a:p>
          <a:p>
            <a:pPr marL="0" indent="0">
              <a:buNone/>
            </a:pPr>
            <a:r>
              <a:rPr lang="en-US" dirty="0"/>
              <a:t>     res = cv2.bitwise_and(frame , frame , mask = mask)</a:t>
            </a:r>
          </a:p>
        </p:txBody>
      </p:sp>
      <p:sp>
        <p:nvSpPr>
          <p:cNvPr id="5" name="Slide Number Placeholder 4">
            <a:extLst>
              <a:ext uri="{FF2B5EF4-FFF2-40B4-BE49-F238E27FC236}">
                <a16:creationId xmlns:a16="http://schemas.microsoft.com/office/drawing/2014/main" id="{64F0E1D5-50C9-4F3D-A5A8-754FD4E4C7FD}"/>
              </a:ext>
            </a:extLst>
          </p:cNvPr>
          <p:cNvSpPr>
            <a:spLocks noGrp="1"/>
          </p:cNvSpPr>
          <p:nvPr>
            <p:ph type="sldNum" sz="quarter" idx="14"/>
          </p:nvPr>
        </p:nvSpPr>
        <p:spPr/>
        <p:txBody>
          <a:bodyPr/>
          <a:lstStyle/>
          <a:p>
            <a:fld id="{058DB212-BFA2-403F-85EF-DFD3FF6D973A}" type="slidenum">
              <a:rPr lang="en-ZA" smtClean="0"/>
              <a:pPr/>
              <a:t>25</a:t>
            </a:fld>
            <a:endParaRPr lang="en-ZA" dirty="0"/>
          </a:p>
        </p:txBody>
      </p:sp>
      <p:sp>
        <p:nvSpPr>
          <p:cNvPr id="6" name="Arrow: Down 5">
            <a:extLst>
              <a:ext uri="{FF2B5EF4-FFF2-40B4-BE49-F238E27FC236}">
                <a16:creationId xmlns:a16="http://schemas.microsoft.com/office/drawing/2014/main" id="{EB80B73A-E7BA-48BE-9901-3A4FF837A725}"/>
              </a:ext>
            </a:extLst>
          </p:cNvPr>
          <p:cNvSpPr/>
          <p:nvPr/>
        </p:nvSpPr>
        <p:spPr>
          <a:xfrm rot="1993470">
            <a:off x="1649897" y="1319342"/>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5A42385F-474C-43A7-83A1-6581E44E6022}"/>
              </a:ext>
            </a:extLst>
          </p:cNvPr>
          <p:cNvSpPr/>
          <p:nvPr/>
        </p:nvSpPr>
        <p:spPr>
          <a:xfrm>
            <a:off x="2939794" y="1319341"/>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69491D1C-D6EE-46E3-8F80-D658E39257B9}"/>
              </a:ext>
            </a:extLst>
          </p:cNvPr>
          <p:cNvSpPr/>
          <p:nvPr/>
        </p:nvSpPr>
        <p:spPr>
          <a:xfrm rot="19597242">
            <a:off x="3902766" y="1319341"/>
            <a:ext cx="262394" cy="34870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42AB885-BDB5-4FB4-BEAC-65FCC419C9A2}"/>
              </a:ext>
            </a:extLst>
          </p:cNvPr>
          <p:cNvSpPr txBox="1"/>
          <p:nvPr/>
        </p:nvSpPr>
        <p:spPr>
          <a:xfrm>
            <a:off x="627321" y="1668050"/>
            <a:ext cx="1611896" cy="646331"/>
          </a:xfrm>
          <a:prstGeom prst="rect">
            <a:avLst/>
          </a:prstGeom>
          <a:noFill/>
        </p:spPr>
        <p:txBody>
          <a:bodyPr wrap="square" rtlCol="0">
            <a:spAutoFit/>
          </a:bodyPr>
          <a:lstStyle/>
          <a:p>
            <a:r>
              <a:rPr lang="en-US" sz="1200" dirty="0"/>
              <a:t>Function to get position of trackbar</a:t>
            </a:r>
          </a:p>
        </p:txBody>
      </p:sp>
      <p:sp>
        <p:nvSpPr>
          <p:cNvPr id="11" name="TextBox 10">
            <a:extLst>
              <a:ext uri="{FF2B5EF4-FFF2-40B4-BE49-F238E27FC236}">
                <a16:creationId xmlns:a16="http://schemas.microsoft.com/office/drawing/2014/main" id="{53E4FC87-CE79-4040-A8EA-6E47410E9DB9}"/>
              </a:ext>
            </a:extLst>
          </p:cNvPr>
          <p:cNvSpPr txBox="1"/>
          <p:nvPr/>
        </p:nvSpPr>
        <p:spPr>
          <a:xfrm>
            <a:off x="2395864" y="1711435"/>
            <a:ext cx="1303399" cy="461665"/>
          </a:xfrm>
          <a:prstGeom prst="rect">
            <a:avLst/>
          </a:prstGeom>
          <a:noFill/>
        </p:spPr>
        <p:txBody>
          <a:bodyPr wrap="square" rtlCol="0">
            <a:spAutoFit/>
          </a:bodyPr>
          <a:lstStyle/>
          <a:p>
            <a:r>
              <a:rPr lang="en-US" sz="1200" dirty="0"/>
              <a:t>Name of the trackbar</a:t>
            </a:r>
          </a:p>
        </p:txBody>
      </p:sp>
      <p:sp>
        <p:nvSpPr>
          <p:cNvPr id="12" name="TextBox 11">
            <a:extLst>
              <a:ext uri="{FF2B5EF4-FFF2-40B4-BE49-F238E27FC236}">
                <a16:creationId xmlns:a16="http://schemas.microsoft.com/office/drawing/2014/main" id="{054DAC50-0E96-4322-BC31-C974F4789C4B}"/>
              </a:ext>
            </a:extLst>
          </p:cNvPr>
          <p:cNvSpPr txBox="1"/>
          <p:nvPr/>
        </p:nvSpPr>
        <p:spPr>
          <a:xfrm>
            <a:off x="3745679" y="1712362"/>
            <a:ext cx="1303399" cy="646331"/>
          </a:xfrm>
          <a:prstGeom prst="rect">
            <a:avLst/>
          </a:prstGeom>
          <a:noFill/>
        </p:spPr>
        <p:txBody>
          <a:bodyPr wrap="square" rtlCol="0">
            <a:spAutoFit/>
          </a:bodyPr>
          <a:lstStyle/>
          <a:p>
            <a:r>
              <a:rPr lang="en-US" sz="1200" dirty="0"/>
              <a:t>Name of the window to be attached</a:t>
            </a:r>
          </a:p>
        </p:txBody>
      </p:sp>
    </p:spTree>
    <p:extLst>
      <p:ext uri="{BB962C8B-B14F-4D97-AF65-F5344CB8AC3E}">
        <p14:creationId xmlns:p14="http://schemas.microsoft.com/office/powerpoint/2010/main" val="1220060200"/>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24F390-2F5F-4EB3-A01A-85D963EB00FA}"/>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Slide Number Placeholder 4">
            <a:extLst>
              <a:ext uri="{FF2B5EF4-FFF2-40B4-BE49-F238E27FC236}">
                <a16:creationId xmlns:a16="http://schemas.microsoft.com/office/drawing/2014/main" id="{64F0E1D5-50C9-4F3D-A5A8-754FD4E4C7FD}"/>
              </a:ext>
            </a:extLst>
          </p:cNvPr>
          <p:cNvSpPr>
            <a:spLocks noGrp="1"/>
          </p:cNvSpPr>
          <p:nvPr>
            <p:ph type="sldNum" sz="quarter" idx="14"/>
          </p:nvPr>
        </p:nvSpPr>
        <p:spPr/>
        <p:txBody>
          <a:bodyPr/>
          <a:lstStyle/>
          <a:p>
            <a:fld id="{058DB212-BFA2-403F-85EF-DFD3FF6D973A}" type="slidenum">
              <a:rPr lang="en-ZA" smtClean="0"/>
              <a:pPr/>
              <a:t>26</a:t>
            </a:fld>
            <a:endParaRPr lang="en-ZA" dirty="0"/>
          </a:p>
        </p:txBody>
      </p:sp>
      <p:sp>
        <p:nvSpPr>
          <p:cNvPr id="6" name="Text Placeholder 2">
            <a:extLst>
              <a:ext uri="{FF2B5EF4-FFF2-40B4-BE49-F238E27FC236}">
                <a16:creationId xmlns:a16="http://schemas.microsoft.com/office/drawing/2014/main" id="{A1E121F2-8877-418C-93C4-A21E223AA7FC}"/>
              </a:ext>
            </a:extLst>
          </p:cNvPr>
          <p:cNvSpPr>
            <a:spLocks noGrp="1"/>
          </p:cNvSpPr>
          <p:nvPr>
            <p:ph idx="1"/>
          </p:nvPr>
        </p:nvSpPr>
        <p:spPr>
          <a:xfrm>
            <a:off x="360363" y="301625"/>
            <a:ext cx="11472862" cy="6376988"/>
          </a:xfrm>
        </p:spPr>
        <p:txBody>
          <a:bodyPr/>
          <a:lstStyle/>
          <a:p>
            <a:pPr marL="0" indent="0">
              <a:buNone/>
            </a:pPr>
            <a:r>
              <a:rPr lang="en-US" dirty="0"/>
              <a:t>     cv2.imshow('video' , frame)</a:t>
            </a:r>
          </a:p>
          <a:p>
            <a:pPr marL="0" indent="0">
              <a:buNone/>
            </a:pPr>
            <a:r>
              <a:rPr lang="en-US" dirty="0"/>
              <a:t>     cv2.imshow('Isolated Blob' , res)</a:t>
            </a:r>
          </a:p>
          <a:p>
            <a:pPr marL="0" indent="0">
              <a:buNone/>
            </a:pPr>
            <a:r>
              <a:rPr lang="en-US" dirty="0"/>
              <a:t>     cv2.imshow('mask' , mask)</a:t>
            </a:r>
          </a:p>
          <a:p>
            <a:pPr marL="0" indent="0">
              <a:buNone/>
            </a:pPr>
            <a:endParaRPr lang="en-US" dirty="0"/>
          </a:p>
          <a:p>
            <a:pPr marL="0" indent="0">
              <a:buNone/>
            </a:pPr>
            <a:r>
              <a:rPr lang="en-US" dirty="0"/>
              <a:t>     k = cv2.waitKey(1) &amp; 0xFF</a:t>
            </a:r>
          </a:p>
          <a:p>
            <a:pPr marL="0" indent="0">
              <a:buNone/>
            </a:pPr>
            <a:r>
              <a:rPr lang="en-US" dirty="0"/>
              <a:t>     if k == ord('q'):</a:t>
            </a:r>
          </a:p>
          <a:p>
            <a:pPr marL="0" indent="0">
              <a:buNone/>
            </a:pPr>
            <a:r>
              <a:rPr lang="en-US" dirty="0"/>
              <a:t>         break</a:t>
            </a:r>
          </a:p>
          <a:p>
            <a:pPr marL="0" indent="0">
              <a:buNone/>
            </a:pPr>
            <a:r>
              <a:rPr lang="en-US" dirty="0"/>
              <a:t>     if k == ord('s'):</a:t>
            </a:r>
          </a:p>
          <a:p>
            <a:pPr marL="0" indent="0">
              <a:buNone/>
            </a:pPr>
            <a:r>
              <a:rPr lang="en-US" dirty="0"/>
              <a:t>         print('lh : ' , lh)   </a:t>
            </a:r>
          </a:p>
          <a:p>
            <a:pPr marL="0" indent="0">
              <a:buNone/>
            </a:pPr>
            <a:r>
              <a:rPr lang="en-US" dirty="0"/>
              <a:t>         print('uh : ' , uh)</a:t>
            </a:r>
          </a:p>
          <a:p>
            <a:pPr marL="0" indent="0">
              <a:buNone/>
            </a:pPr>
            <a:r>
              <a:rPr lang="en-US" dirty="0"/>
              <a:t>         print('ls : ' , ls)</a:t>
            </a:r>
          </a:p>
          <a:p>
            <a:pPr marL="0" indent="0">
              <a:buNone/>
            </a:pPr>
            <a:r>
              <a:rPr lang="en-US" dirty="0"/>
              <a:t>         print('us : ' , us)</a:t>
            </a:r>
          </a:p>
          <a:p>
            <a:pPr marL="0" indent="0">
              <a:buNone/>
            </a:pPr>
            <a:r>
              <a:rPr lang="en-US" dirty="0"/>
              <a:t>         print('lv : ' , lv)</a:t>
            </a:r>
          </a:p>
          <a:p>
            <a:pPr marL="0" indent="0">
              <a:buNone/>
            </a:pPr>
            <a:r>
              <a:rPr lang="en-US" dirty="0"/>
              <a:t>         print('uv : ' , uv)</a:t>
            </a:r>
          </a:p>
          <a:p>
            <a:pPr marL="0" indent="0">
              <a:buNone/>
            </a:pPr>
            <a:r>
              <a:rPr lang="en-US" dirty="0"/>
              <a:t> </a:t>
            </a:r>
          </a:p>
          <a:p>
            <a:pPr marL="0" indent="0">
              <a:buNone/>
            </a:pPr>
            <a:r>
              <a:rPr lang="en-US" dirty="0"/>
              <a:t>cap.release()</a:t>
            </a:r>
          </a:p>
          <a:p>
            <a:pPr marL="0" indent="0">
              <a:buNone/>
            </a:pPr>
            <a:r>
              <a:rPr lang="en-US" dirty="0"/>
              <a:t>cv2.destroyAllWindows()</a:t>
            </a:r>
          </a:p>
        </p:txBody>
      </p:sp>
      <p:sp>
        <p:nvSpPr>
          <p:cNvPr id="7" name="Right Brace 6">
            <a:extLst>
              <a:ext uri="{FF2B5EF4-FFF2-40B4-BE49-F238E27FC236}">
                <a16:creationId xmlns:a16="http://schemas.microsoft.com/office/drawing/2014/main" id="{22916F29-81EA-41D5-AC2E-8DEFB687B1CF}"/>
              </a:ext>
            </a:extLst>
          </p:cNvPr>
          <p:cNvSpPr/>
          <p:nvPr/>
        </p:nvSpPr>
        <p:spPr>
          <a:xfrm>
            <a:off x="2544417" y="3260035"/>
            <a:ext cx="962108" cy="2099144"/>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30239B0-D118-4D42-980B-FD322E3C042B}"/>
              </a:ext>
            </a:extLst>
          </p:cNvPr>
          <p:cNvSpPr txBox="1"/>
          <p:nvPr/>
        </p:nvSpPr>
        <p:spPr>
          <a:xfrm>
            <a:off x="3762292" y="3955664"/>
            <a:ext cx="4667415" cy="707886"/>
          </a:xfrm>
          <a:prstGeom prst="rect">
            <a:avLst/>
          </a:prstGeom>
          <a:noFill/>
        </p:spPr>
        <p:txBody>
          <a:bodyPr wrap="square" rtlCol="0">
            <a:spAutoFit/>
          </a:bodyPr>
          <a:lstStyle/>
          <a:p>
            <a:r>
              <a:rPr lang="en-US" sz="2000" dirty="0"/>
              <a:t>To print the values of HSV when s key is pressed</a:t>
            </a:r>
          </a:p>
        </p:txBody>
      </p:sp>
    </p:spTree>
    <p:extLst>
      <p:ext uri="{BB962C8B-B14F-4D97-AF65-F5344CB8AC3E}">
        <p14:creationId xmlns:p14="http://schemas.microsoft.com/office/powerpoint/2010/main" val="163960629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neutron icon">
            <a:extLst>
              <a:ext uri="{FF2B5EF4-FFF2-40B4-BE49-F238E27FC236}">
                <a16:creationId xmlns:a16="http://schemas.microsoft.com/office/drawing/2014/main" id="{F0F12597-AABE-455F-AE27-B788519B2040}"/>
              </a:ext>
            </a:extLst>
          </p:cNvPr>
          <p:cNvGrpSpPr>
            <a:grpSpLocks noChangeAspect="1"/>
          </p:cNvGrpSpPr>
          <p:nvPr/>
        </p:nvGrpSpPr>
        <p:grpSpPr>
          <a:xfrm flipH="1">
            <a:off x="489813" y="308601"/>
            <a:ext cx="445684" cy="444742"/>
            <a:chOff x="5660231" y="2993234"/>
            <a:chExt cx="868511" cy="866677"/>
          </a:xfrm>
        </p:grpSpPr>
        <p:sp>
          <p:nvSpPr>
            <p:cNvPr id="15" name="Freeform: Shape 14">
              <a:extLst>
                <a:ext uri="{FF2B5EF4-FFF2-40B4-BE49-F238E27FC236}">
                  <a16:creationId xmlns:a16="http://schemas.microsoft.com/office/drawing/2014/main" id="{559EE1F1-B897-408A-A84B-C550FFD08D48}"/>
                </a:ext>
              </a:extLst>
            </p:cNvPr>
            <p:cNvSpPr/>
            <p:nvPr/>
          </p:nvSpPr>
          <p:spPr>
            <a:xfrm>
              <a:off x="5660231" y="3288411"/>
              <a:ext cx="571500" cy="571500"/>
            </a:xfrm>
            <a:custGeom>
              <a:avLst/>
              <a:gdLst>
                <a:gd name="connsiteX0" fmla="*/ 288179 w 571500"/>
                <a:gd name="connsiteY0" fmla="*/ 7144 h 571500"/>
                <a:gd name="connsiteX1" fmla="*/ 7144 w 571500"/>
                <a:gd name="connsiteY1" fmla="*/ 288179 h 571500"/>
                <a:gd name="connsiteX2" fmla="*/ 288179 w 571500"/>
                <a:gd name="connsiteY2" fmla="*/ 569214 h 571500"/>
                <a:gd name="connsiteX3" fmla="*/ 569214 w 571500"/>
                <a:gd name="connsiteY3" fmla="*/ 288179 h 571500"/>
                <a:gd name="connsiteX4" fmla="*/ 288179 w 571500"/>
                <a:gd name="connsiteY4" fmla="*/ 7144 h 571500"/>
                <a:gd name="connsiteX5" fmla="*/ 288179 w 571500"/>
                <a:gd name="connsiteY5" fmla="*/ 531114 h 571500"/>
                <a:gd name="connsiteX6" fmla="*/ 45244 w 571500"/>
                <a:gd name="connsiteY6" fmla="*/ 288179 h 571500"/>
                <a:gd name="connsiteX7" fmla="*/ 288179 w 571500"/>
                <a:gd name="connsiteY7" fmla="*/ 45244 h 571500"/>
                <a:gd name="connsiteX8" fmla="*/ 531114 w 571500"/>
                <a:gd name="connsiteY8" fmla="*/ 288179 h 571500"/>
                <a:gd name="connsiteX9" fmla="*/ 288179 w 571500"/>
                <a:gd name="connsiteY9" fmla="*/ 53111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0" h="571500">
                  <a:moveTo>
                    <a:pt x="288179" y="7144"/>
                  </a:moveTo>
                  <a:cubicBezTo>
                    <a:pt x="133217" y="7144"/>
                    <a:pt x="7144" y="133217"/>
                    <a:pt x="7144" y="288179"/>
                  </a:cubicBezTo>
                  <a:cubicBezTo>
                    <a:pt x="7144" y="443141"/>
                    <a:pt x="133217" y="569214"/>
                    <a:pt x="288179" y="569214"/>
                  </a:cubicBezTo>
                  <a:cubicBezTo>
                    <a:pt x="443141" y="569214"/>
                    <a:pt x="569214" y="443151"/>
                    <a:pt x="569214" y="288179"/>
                  </a:cubicBezTo>
                  <a:cubicBezTo>
                    <a:pt x="569214" y="133207"/>
                    <a:pt x="443141" y="7144"/>
                    <a:pt x="288179" y="7144"/>
                  </a:cubicBezTo>
                  <a:close/>
                  <a:moveTo>
                    <a:pt x="288179" y="531114"/>
                  </a:moveTo>
                  <a:cubicBezTo>
                    <a:pt x="154219" y="531114"/>
                    <a:pt x="45244" y="422138"/>
                    <a:pt x="45244" y="288179"/>
                  </a:cubicBezTo>
                  <a:cubicBezTo>
                    <a:pt x="45244" y="154219"/>
                    <a:pt x="154219" y="45244"/>
                    <a:pt x="288179" y="45244"/>
                  </a:cubicBezTo>
                  <a:cubicBezTo>
                    <a:pt x="422138" y="45244"/>
                    <a:pt x="531114" y="154229"/>
                    <a:pt x="531114" y="288179"/>
                  </a:cubicBezTo>
                  <a:cubicBezTo>
                    <a:pt x="531114" y="422129"/>
                    <a:pt x="422129" y="531114"/>
                    <a:pt x="288179" y="531114"/>
                  </a:cubicBezTo>
                  <a:close/>
                </a:path>
              </a:pathLst>
            </a:custGeom>
            <a:solidFill>
              <a:schemeClr val="bg1"/>
            </a:solidFill>
            <a:ln w="9525" cap="flat">
              <a:noFill/>
              <a:prstDash val="solid"/>
              <a:miter/>
            </a:ln>
          </p:spPr>
          <p:txBody>
            <a:bodyPr rtlCol="0" anchor="ctr"/>
            <a:lstStyle/>
            <a:p>
              <a:endParaRPr lang="en-ZA" dirty="0"/>
            </a:p>
          </p:txBody>
        </p:sp>
        <p:sp>
          <p:nvSpPr>
            <p:cNvPr id="16" name="Freeform: Shape 15">
              <a:extLst>
                <a:ext uri="{FF2B5EF4-FFF2-40B4-BE49-F238E27FC236}">
                  <a16:creationId xmlns:a16="http://schemas.microsoft.com/office/drawing/2014/main" id="{033469D8-D3DC-4362-8C73-DB3F504C5B01}"/>
                </a:ext>
              </a:extLst>
            </p:cNvPr>
            <p:cNvSpPr/>
            <p:nvPr/>
          </p:nvSpPr>
          <p:spPr>
            <a:xfrm>
              <a:off x="5778589" y="3406883"/>
              <a:ext cx="171450" cy="171450"/>
            </a:xfrm>
            <a:custGeom>
              <a:avLst/>
              <a:gdLst>
                <a:gd name="connsiteX0" fmla="*/ 47844 w 171450"/>
                <a:gd name="connsiteY0" fmla="*/ 101613 h 171450"/>
                <a:gd name="connsiteX1" fmla="*/ 45253 w 171450"/>
                <a:gd name="connsiteY1" fmla="*/ 87068 h 171450"/>
                <a:gd name="connsiteX2" fmla="*/ 87068 w 171450"/>
                <a:gd name="connsiteY2" fmla="*/ 45244 h 171450"/>
                <a:gd name="connsiteX3" fmla="*/ 128883 w 171450"/>
                <a:gd name="connsiteY3" fmla="*/ 87068 h 171450"/>
                <a:gd name="connsiteX4" fmla="*/ 87116 w 171450"/>
                <a:gd name="connsiteY4" fmla="*/ 128883 h 171450"/>
                <a:gd name="connsiteX5" fmla="*/ 68085 w 171450"/>
                <a:gd name="connsiteY5" fmla="*/ 147952 h 171450"/>
                <a:gd name="connsiteX6" fmla="*/ 87135 w 171450"/>
                <a:gd name="connsiteY6" fmla="*/ 166983 h 171450"/>
                <a:gd name="connsiteX7" fmla="*/ 87154 w 171450"/>
                <a:gd name="connsiteY7" fmla="*/ 166983 h 171450"/>
                <a:gd name="connsiteX8" fmla="*/ 166973 w 171450"/>
                <a:gd name="connsiteY8" fmla="*/ 87068 h 171450"/>
                <a:gd name="connsiteX9" fmla="*/ 87058 w 171450"/>
                <a:gd name="connsiteY9" fmla="*/ 7144 h 171450"/>
                <a:gd name="connsiteX10" fmla="*/ 7144 w 171450"/>
                <a:gd name="connsiteY10" fmla="*/ 87068 h 171450"/>
                <a:gd name="connsiteX11" fmla="*/ 12125 w 171450"/>
                <a:gd name="connsiteY11" fmla="*/ 114881 h 171450"/>
                <a:gd name="connsiteX12" fmla="*/ 36614 w 171450"/>
                <a:gd name="connsiteY12" fmla="*/ 126111 h 171450"/>
                <a:gd name="connsiteX13" fmla="*/ 47844 w 171450"/>
                <a:gd name="connsiteY13" fmla="*/ 1016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450" h="171450">
                  <a:moveTo>
                    <a:pt x="47844" y="101613"/>
                  </a:moveTo>
                  <a:cubicBezTo>
                    <a:pt x="46120" y="96974"/>
                    <a:pt x="45253" y="92078"/>
                    <a:pt x="45253" y="87068"/>
                  </a:cubicBezTo>
                  <a:cubicBezTo>
                    <a:pt x="45253" y="64008"/>
                    <a:pt x="64008" y="45244"/>
                    <a:pt x="87068" y="45244"/>
                  </a:cubicBezTo>
                  <a:cubicBezTo>
                    <a:pt x="110128" y="45244"/>
                    <a:pt x="128883" y="64008"/>
                    <a:pt x="128883" y="87068"/>
                  </a:cubicBezTo>
                  <a:cubicBezTo>
                    <a:pt x="128883" y="110099"/>
                    <a:pt x="110147" y="128854"/>
                    <a:pt x="87116" y="128883"/>
                  </a:cubicBezTo>
                  <a:cubicBezTo>
                    <a:pt x="76600" y="128892"/>
                    <a:pt x="68075" y="137427"/>
                    <a:pt x="68085" y="147952"/>
                  </a:cubicBezTo>
                  <a:cubicBezTo>
                    <a:pt x="68094" y="158477"/>
                    <a:pt x="76619" y="166983"/>
                    <a:pt x="87135" y="166983"/>
                  </a:cubicBezTo>
                  <a:cubicBezTo>
                    <a:pt x="87135" y="166983"/>
                    <a:pt x="87144" y="166983"/>
                    <a:pt x="87154" y="166983"/>
                  </a:cubicBezTo>
                  <a:cubicBezTo>
                    <a:pt x="131169" y="166935"/>
                    <a:pt x="166973" y="131083"/>
                    <a:pt x="166973" y="87068"/>
                  </a:cubicBezTo>
                  <a:cubicBezTo>
                    <a:pt x="166973" y="42996"/>
                    <a:pt x="131121" y="7144"/>
                    <a:pt x="87058" y="7144"/>
                  </a:cubicBezTo>
                  <a:cubicBezTo>
                    <a:pt x="42996" y="7144"/>
                    <a:pt x="7144" y="42996"/>
                    <a:pt x="7144" y="87068"/>
                  </a:cubicBezTo>
                  <a:cubicBezTo>
                    <a:pt x="7144" y="96631"/>
                    <a:pt x="8820" y="105985"/>
                    <a:pt x="12125" y="114881"/>
                  </a:cubicBezTo>
                  <a:cubicBezTo>
                    <a:pt x="15783" y="124749"/>
                    <a:pt x="26737" y="129759"/>
                    <a:pt x="36614" y="126111"/>
                  </a:cubicBezTo>
                  <a:cubicBezTo>
                    <a:pt x="46492" y="122434"/>
                    <a:pt x="51511" y="111471"/>
                    <a:pt x="47844" y="101613"/>
                  </a:cubicBezTo>
                  <a:close/>
                </a:path>
              </a:pathLst>
            </a:custGeom>
            <a:solidFill>
              <a:schemeClr val="bg1"/>
            </a:solidFill>
            <a:ln w="9525" cap="flat">
              <a:noFill/>
              <a:prstDash val="solid"/>
              <a:miter/>
            </a:ln>
          </p:spPr>
          <p:txBody>
            <a:bodyPr rtlCol="0" anchor="ctr"/>
            <a:lstStyle/>
            <a:p>
              <a:endParaRPr lang="en-ZA" dirty="0"/>
            </a:p>
          </p:txBody>
        </p:sp>
        <p:sp>
          <p:nvSpPr>
            <p:cNvPr id="20" name="Freeform: Shape 19">
              <a:extLst>
                <a:ext uri="{FF2B5EF4-FFF2-40B4-BE49-F238E27FC236}">
                  <a16:creationId xmlns:a16="http://schemas.microsoft.com/office/drawing/2014/main" id="{56D60673-90C1-4A3B-B705-02383760807C}"/>
                </a:ext>
              </a:extLst>
            </p:cNvPr>
            <p:cNvSpPr/>
            <p:nvPr/>
          </p:nvSpPr>
          <p:spPr>
            <a:xfrm>
              <a:off x="6007446" y="3504769"/>
              <a:ext cx="142875" cy="142875"/>
            </a:xfrm>
            <a:custGeom>
              <a:avLst/>
              <a:gdLst>
                <a:gd name="connsiteX0" fmla="*/ 97184 w 142875"/>
                <a:gd name="connsiteY0" fmla="*/ 61648 h 142875"/>
                <a:gd name="connsiteX1" fmla="*/ 99041 w 142875"/>
                <a:gd name="connsiteY1" fmla="*/ 71506 h 142875"/>
                <a:gd name="connsiteX2" fmla="*/ 72142 w 142875"/>
                <a:gd name="connsiteY2" fmla="*/ 98395 h 142875"/>
                <a:gd name="connsiteX3" fmla="*/ 45244 w 142875"/>
                <a:gd name="connsiteY3" fmla="*/ 71506 h 142875"/>
                <a:gd name="connsiteX4" fmla="*/ 67618 w 142875"/>
                <a:gd name="connsiteY4" fmla="*/ 44989 h 142875"/>
                <a:gd name="connsiteX5" fmla="*/ 83239 w 142875"/>
                <a:gd name="connsiteY5" fmla="*/ 23033 h 142875"/>
                <a:gd name="connsiteX6" fmla="*/ 61293 w 142875"/>
                <a:gd name="connsiteY6" fmla="*/ 7403 h 142875"/>
                <a:gd name="connsiteX7" fmla="*/ 7144 w 142875"/>
                <a:gd name="connsiteY7" fmla="*/ 71497 h 142875"/>
                <a:gd name="connsiteX8" fmla="*/ 72142 w 142875"/>
                <a:gd name="connsiteY8" fmla="*/ 136486 h 142875"/>
                <a:gd name="connsiteX9" fmla="*/ 137141 w 142875"/>
                <a:gd name="connsiteY9" fmla="*/ 71497 h 142875"/>
                <a:gd name="connsiteX10" fmla="*/ 132617 w 142875"/>
                <a:gd name="connsiteY10" fmla="*/ 47646 h 142875"/>
                <a:gd name="connsiteX11" fmla="*/ 107899 w 142875"/>
                <a:gd name="connsiteY11" fmla="*/ 36921 h 142875"/>
                <a:gd name="connsiteX12" fmla="*/ 97184 w 142875"/>
                <a:gd name="connsiteY12" fmla="*/ 616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875" h="142875">
                  <a:moveTo>
                    <a:pt x="97184" y="61648"/>
                  </a:moveTo>
                  <a:cubicBezTo>
                    <a:pt x="98412" y="64772"/>
                    <a:pt x="99041" y="68096"/>
                    <a:pt x="99041" y="71506"/>
                  </a:cubicBezTo>
                  <a:cubicBezTo>
                    <a:pt x="99041" y="86337"/>
                    <a:pt x="86973" y="98395"/>
                    <a:pt x="72142" y="98395"/>
                  </a:cubicBezTo>
                  <a:cubicBezTo>
                    <a:pt x="57312" y="98395"/>
                    <a:pt x="45244" y="86327"/>
                    <a:pt x="45244" y="71506"/>
                  </a:cubicBezTo>
                  <a:cubicBezTo>
                    <a:pt x="45244" y="58314"/>
                    <a:pt x="54654" y="47160"/>
                    <a:pt x="67618" y="44989"/>
                  </a:cubicBezTo>
                  <a:cubicBezTo>
                    <a:pt x="77991" y="43236"/>
                    <a:pt x="84992" y="33406"/>
                    <a:pt x="83239" y="23033"/>
                  </a:cubicBezTo>
                  <a:cubicBezTo>
                    <a:pt x="81486" y="12661"/>
                    <a:pt x="71657" y="5688"/>
                    <a:pt x="61293" y="7403"/>
                  </a:cubicBezTo>
                  <a:cubicBezTo>
                    <a:pt x="29918" y="12689"/>
                    <a:pt x="7144" y="39645"/>
                    <a:pt x="7144" y="71497"/>
                  </a:cubicBezTo>
                  <a:cubicBezTo>
                    <a:pt x="7144" y="107339"/>
                    <a:pt x="36300" y="136486"/>
                    <a:pt x="72142" y="136486"/>
                  </a:cubicBezTo>
                  <a:cubicBezTo>
                    <a:pt x="107985" y="136486"/>
                    <a:pt x="137141" y="107330"/>
                    <a:pt x="137141" y="71497"/>
                  </a:cubicBezTo>
                  <a:cubicBezTo>
                    <a:pt x="137141" y="63277"/>
                    <a:pt x="135617" y="55247"/>
                    <a:pt x="132617" y="47646"/>
                  </a:cubicBezTo>
                  <a:cubicBezTo>
                    <a:pt x="128749" y="37864"/>
                    <a:pt x="117672" y="33073"/>
                    <a:pt x="107899" y="36921"/>
                  </a:cubicBezTo>
                  <a:cubicBezTo>
                    <a:pt x="98127" y="40788"/>
                    <a:pt x="93316" y="51856"/>
                    <a:pt x="97184" y="61648"/>
                  </a:cubicBezTo>
                  <a:close/>
                </a:path>
              </a:pathLst>
            </a:custGeom>
            <a:solidFill>
              <a:schemeClr val="bg1"/>
            </a:solidFill>
            <a:ln w="9525" cap="flat">
              <a:noFill/>
              <a:prstDash val="solid"/>
              <a:miter/>
            </a:ln>
          </p:spPr>
          <p:txBody>
            <a:bodyPr rtlCol="0" anchor="ctr"/>
            <a:lstStyle/>
            <a:p>
              <a:endParaRPr lang="en-ZA" dirty="0"/>
            </a:p>
          </p:txBody>
        </p:sp>
        <p:sp>
          <p:nvSpPr>
            <p:cNvPr id="21" name="Freeform: Shape 20">
              <a:extLst>
                <a:ext uri="{FF2B5EF4-FFF2-40B4-BE49-F238E27FC236}">
                  <a16:creationId xmlns:a16="http://schemas.microsoft.com/office/drawing/2014/main" id="{941908B8-1FD7-4EE4-AE25-1C45D34F1498}"/>
                </a:ext>
              </a:extLst>
            </p:cNvPr>
            <p:cNvSpPr/>
            <p:nvPr/>
          </p:nvSpPr>
          <p:spPr>
            <a:xfrm>
              <a:off x="5819742" y="3637845"/>
              <a:ext cx="152400" cy="142875"/>
            </a:xfrm>
            <a:custGeom>
              <a:avLst/>
              <a:gdLst>
                <a:gd name="connsiteX0" fmla="*/ 77414 w 152400"/>
                <a:gd name="connsiteY0" fmla="*/ 7144 h 142875"/>
                <a:gd name="connsiteX1" fmla="*/ 27703 w 152400"/>
                <a:gd name="connsiteY1" fmla="*/ 27737 h 142875"/>
                <a:gd name="connsiteX2" fmla="*/ 27703 w 152400"/>
                <a:gd name="connsiteY2" fmla="*/ 127168 h 142875"/>
                <a:gd name="connsiteX3" fmla="*/ 49382 w 152400"/>
                <a:gd name="connsiteY3" fmla="*/ 141932 h 142875"/>
                <a:gd name="connsiteX4" fmla="*/ 56964 w 152400"/>
                <a:gd name="connsiteY4" fmla="*/ 143523 h 142875"/>
                <a:gd name="connsiteX5" fmla="*/ 74443 w 152400"/>
                <a:gd name="connsiteY5" fmla="*/ 132055 h 142875"/>
                <a:gd name="connsiteX6" fmla="*/ 64556 w 152400"/>
                <a:gd name="connsiteY6" fmla="*/ 106994 h 142875"/>
                <a:gd name="connsiteX7" fmla="*/ 54631 w 152400"/>
                <a:gd name="connsiteY7" fmla="*/ 100222 h 142875"/>
                <a:gd name="connsiteX8" fmla="*/ 54631 w 152400"/>
                <a:gd name="connsiteY8" fmla="*/ 54673 h 142875"/>
                <a:gd name="connsiteX9" fmla="*/ 100170 w 152400"/>
                <a:gd name="connsiteY9" fmla="*/ 54673 h 142875"/>
                <a:gd name="connsiteX10" fmla="*/ 103675 w 152400"/>
                <a:gd name="connsiteY10" fmla="*/ 96088 h 142875"/>
                <a:gd name="connsiteX11" fmla="*/ 108152 w 152400"/>
                <a:gd name="connsiteY11" fmla="*/ 122653 h 142875"/>
                <a:gd name="connsiteX12" fmla="*/ 134717 w 152400"/>
                <a:gd name="connsiteY12" fmla="*/ 118167 h 142875"/>
                <a:gd name="connsiteX13" fmla="*/ 127106 w 152400"/>
                <a:gd name="connsiteY13" fmla="*/ 27737 h 142875"/>
                <a:gd name="connsiteX14" fmla="*/ 77414 w 152400"/>
                <a:gd name="connsiteY14" fmla="*/ 7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400" h="142875">
                  <a:moveTo>
                    <a:pt x="77414" y="7144"/>
                  </a:moveTo>
                  <a:cubicBezTo>
                    <a:pt x="58631" y="7144"/>
                    <a:pt x="40981" y="14459"/>
                    <a:pt x="27703" y="27737"/>
                  </a:cubicBezTo>
                  <a:cubicBezTo>
                    <a:pt x="291" y="55150"/>
                    <a:pt x="291" y="99755"/>
                    <a:pt x="27703" y="127168"/>
                  </a:cubicBezTo>
                  <a:cubicBezTo>
                    <a:pt x="33990" y="133445"/>
                    <a:pt x="41286" y="138417"/>
                    <a:pt x="49382" y="141932"/>
                  </a:cubicBezTo>
                  <a:cubicBezTo>
                    <a:pt x="51859" y="143008"/>
                    <a:pt x="54431" y="143523"/>
                    <a:pt x="56964" y="143523"/>
                  </a:cubicBezTo>
                  <a:cubicBezTo>
                    <a:pt x="64318" y="143523"/>
                    <a:pt x="71328" y="139236"/>
                    <a:pt x="74443" y="132055"/>
                  </a:cubicBezTo>
                  <a:cubicBezTo>
                    <a:pt x="78634" y="122396"/>
                    <a:pt x="74214" y="111185"/>
                    <a:pt x="64556" y="106994"/>
                  </a:cubicBezTo>
                  <a:cubicBezTo>
                    <a:pt x="60850" y="105385"/>
                    <a:pt x="57517" y="103108"/>
                    <a:pt x="54631" y="100222"/>
                  </a:cubicBezTo>
                  <a:cubicBezTo>
                    <a:pt x="42077" y="87668"/>
                    <a:pt x="42077" y="67227"/>
                    <a:pt x="54631" y="54673"/>
                  </a:cubicBezTo>
                  <a:cubicBezTo>
                    <a:pt x="66785" y="42501"/>
                    <a:pt x="88006" y="42510"/>
                    <a:pt x="100170" y="54673"/>
                  </a:cubicBezTo>
                  <a:cubicBezTo>
                    <a:pt x="111333" y="65837"/>
                    <a:pt x="112809" y="83248"/>
                    <a:pt x="103675" y="96088"/>
                  </a:cubicBezTo>
                  <a:cubicBezTo>
                    <a:pt x="97569" y="104651"/>
                    <a:pt x="99579" y="116548"/>
                    <a:pt x="108152" y="122653"/>
                  </a:cubicBezTo>
                  <a:cubicBezTo>
                    <a:pt x="116715" y="128740"/>
                    <a:pt x="128611" y="126749"/>
                    <a:pt x="134717" y="118167"/>
                  </a:cubicBezTo>
                  <a:cubicBezTo>
                    <a:pt x="154672" y="90135"/>
                    <a:pt x="151471" y="52092"/>
                    <a:pt x="127106" y="27737"/>
                  </a:cubicBezTo>
                  <a:cubicBezTo>
                    <a:pt x="113848" y="14449"/>
                    <a:pt x="96188" y="7144"/>
                    <a:pt x="77414" y="7144"/>
                  </a:cubicBezTo>
                  <a:close/>
                </a:path>
              </a:pathLst>
            </a:custGeom>
            <a:solidFill>
              <a:schemeClr val="bg1"/>
            </a:solidFill>
            <a:ln w="9525" cap="flat">
              <a:noFill/>
              <a:prstDash val="solid"/>
              <a:miter/>
            </a:ln>
          </p:spPr>
          <p:txBody>
            <a:bodyPr rtlCol="0" anchor="ctr"/>
            <a:lstStyle/>
            <a:p>
              <a:endParaRPr lang="en-ZA" dirty="0"/>
            </a:p>
          </p:txBody>
        </p:sp>
        <p:sp>
          <p:nvSpPr>
            <p:cNvPr id="22" name="Freeform: Shape 21">
              <a:extLst>
                <a:ext uri="{FF2B5EF4-FFF2-40B4-BE49-F238E27FC236}">
                  <a16:creationId xmlns:a16="http://schemas.microsoft.com/office/drawing/2014/main" id="{4B17393E-C1C4-43DA-A6B1-3ABA77082A89}"/>
                </a:ext>
              </a:extLst>
            </p:cNvPr>
            <p:cNvSpPr/>
            <p:nvPr/>
          </p:nvSpPr>
          <p:spPr>
            <a:xfrm>
              <a:off x="6170593" y="3013169"/>
              <a:ext cx="333375" cy="333375"/>
            </a:xfrm>
            <a:custGeom>
              <a:avLst/>
              <a:gdLst>
                <a:gd name="connsiteX0" fmla="*/ 12723 w 333375"/>
                <a:gd name="connsiteY0" fmla="*/ 328515 h 333375"/>
                <a:gd name="connsiteX1" fmla="*/ 26191 w 333375"/>
                <a:gd name="connsiteY1" fmla="*/ 334097 h 333375"/>
                <a:gd name="connsiteX2" fmla="*/ 39660 w 333375"/>
                <a:gd name="connsiteY2" fmla="*/ 328515 h 333375"/>
                <a:gd name="connsiteX3" fmla="*/ 328515 w 333375"/>
                <a:gd name="connsiteY3" fmla="*/ 39660 h 333375"/>
                <a:gd name="connsiteX4" fmla="*/ 328515 w 333375"/>
                <a:gd name="connsiteY4" fmla="*/ 12723 h 333375"/>
                <a:gd name="connsiteX5" fmla="*/ 301578 w 333375"/>
                <a:gd name="connsiteY5" fmla="*/ 12723 h 333375"/>
                <a:gd name="connsiteX6" fmla="*/ 12723 w 333375"/>
                <a:gd name="connsiteY6" fmla="*/ 301578 h 333375"/>
                <a:gd name="connsiteX7" fmla="*/ 12723 w 333375"/>
                <a:gd name="connsiteY7" fmla="*/ 32851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375" h="333375">
                  <a:moveTo>
                    <a:pt x="12723" y="328515"/>
                  </a:moveTo>
                  <a:cubicBezTo>
                    <a:pt x="16438" y="332239"/>
                    <a:pt x="21315" y="334097"/>
                    <a:pt x="26191" y="334097"/>
                  </a:cubicBezTo>
                  <a:cubicBezTo>
                    <a:pt x="31068" y="334097"/>
                    <a:pt x="35945" y="332239"/>
                    <a:pt x="39660" y="328515"/>
                  </a:cubicBezTo>
                  <a:lnTo>
                    <a:pt x="328515" y="39660"/>
                  </a:lnTo>
                  <a:cubicBezTo>
                    <a:pt x="335954" y="32221"/>
                    <a:pt x="335954" y="20162"/>
                    <a:pt x="328515" y="12723"/>
                  </a:cubicBezTo>
                  <a:cubicBezTo>
                    <a:pt x="321085" y="5284"/>
                    <a:pt x="309008" y="5284"/>
                    <a:pt x="301578" y="12723"/>
                  </a:cubicBezTo>
                  <a:lnTo>
                    <a:pt x="12723" y="301578"/>
                  </a:lnTo>
                  <a:cubicBezTo>
                    <a:pt x="5284" y="309017"/>
                    <a:pt x="5284" y="321076"/>
                    <a:pt x="12723" y="328515"/>
                  </a:cubicBezTo>
                  <a:close/>
                </a:path>
              </a:pathLst>
            </a:custGeom>
            <a:solidFill>
              <a:schemeClr val="bg1"/>
            </a:solidFill>
            <a:ln w="9525" cap="flat">
              <a:noFill/>
              <a:prstDash val="solid"/>
              <a:miter/>
            </a:ln>
          </p:spPr>
          <p:txBody>
            <a:bodyPr rtlCol="0" anchor="ctr"/>
            <a:lstStyle/>
            <a:p>
              <a:endParaRPr lang="en-ZA" dirty="0"/>
            </a:p>
          </p:txBody>
        </p:sp>
        <p:sp>
          <p:nvSpPr>
            <p:cNvPr id="23" name="Freeform: Shape 22">
              <a:extLst>
                <a:ext uri="{FF2B5EF4-FFF2-40B4-BE49-F238E27FC236}">
                  <a16:creationId xmlns:a16="http://schemas.microsoft.com/office/drawing/2014/main" id="{2C0F054A-6FFE-4012-93EE-568C5B1B2A42}"/>
                </a:ext>
              </a:extLst>
            </p:cNvPr>
            <p:cNvSpPr/>
            <p:nvPr/>
          </p:nvSpPr>
          <p:spPr>
            <a:xfrm>
              <a:off x="6058150" y="2993234"/>
              <a:ext cx="285750" cy="285750"/>
            </a:xfrm>
            <a:custGeom>
              <a:avLst/>
              <a:gdLst>
                <a:gd name="connsiteX0" fmla="*/ 249114 w 285750"/>
                <a:gd name="connsiteY0" fmla="*/ 12723 h 285750"/>
                <a:gd name="connsiteX1" fmla="*/ 12723 w 285750"/>
                <a:gd name="connsiteY1" fmla="*/ 249114 h 285750"/>
                <a:gd name="connsiteX2" fmla="*/ 12723 w 285750"/>
                <a:gd name="connsiteY2" fmla="*/ 276051 h 285750"/>
                <a:gd name="connsiteX3" fmla="*/ 26191 w 285750"/>
                <a:gd name="connsiteY3" fmla="*/ 281633 h 285750"/>
                <a:gd name="connsiteX4" fmla="*/ 39660 w 285750"/>
                <a:gd name="connsiteY4" fmla="*/ 27605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14"/>
                  </a:lnTo>
                  <a:cubicBezTo>
                    <a:pt x="5284" y="256553"/>
                    <a:pt x="5284" y="268612"/>
                    <a:pt x="12723" y="276051"/>
                  </a:cubicBezTo>
                  <a:cubicBezTo>
                    <a:pt x="16438" y="279775"/>
                    <a:pt x="21315" y="281633"/>
                    <a:pt x="26191" y="281633"/>
                  </a:cubicBezTo>
                  <a:cubicBezTo>
                    <a:pt x="31068" y="281633"/>
                    <a:pt x="35945" y="279775"/>
                    <a:pt x="39660" y="27605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ZA" dirty="0"/>
            </a:p>
          </p:txBody>
        </p:sp>
        <p:sp>
          <p:nvSpPr>
            <p:cNvPr id="24" name="Freeform: Shape 23">
              <a:extLst>
                <a:ext uri="{FF2B5EF4-FFF2-40B4-BE49-F238E27FC236}">
                  <a16:creationId xmlns:a16="http://schemas.microsoft.com/office/drawing/2014/main" id="{811AA75F-0393-4B2E-96E1-F088CC6A12EF}"/>
                </a:ext>
              </a:extLst>
            </p:cNvPr>
            <p:cNvSpPr/>
            <p:nvPr/>
          </p:nvSpPr>
          <p:spPr>
            <a:xfrm>
              <a:off x="6242992" y="3178076"/>
              <a:ext cx="285750" cy="285750"/>
            </a:xfrm>
            <a:custGeom>
              <a:avLst/>
              <a:gdLst>
                <a:gd name="connsiteX0" fmla="*/ 249114 w 285750"/>
                <a:gd name="connsiteY0" fmla="*/ 12723 h 285750"/>
                <a:gd name="connsiteX1" fmla="*/ 12723 w 285750"/>
                <a:gd name="connsiteY1" fmla="*/ 249124 h 285750"/>
                <a:gd name="connsiteX2" fmla="*/ 12723 w 285750"/>
                <a:gd name="connsiteY2" fmla="*/ 276061 h 285750"/>
                <a:gd name="connsiteX3" fmla="*/ 26191 w 285750"/>
                <a:gd name="connsiteY3" fmla="*/ 281642 h 285750"/>
                <a:gd name="connsiteX4" fmla="*/ 39660 w 285750"/>
                <a:gd name="connsiteY4" fmla="*/ 276061 h 285750"/>
                <a:gd name="connsiteX5" fmla="*/ 276051 w 285750"/>
                <a:gd name="connsiteY5" fmla="*/ 39660 h 285750"/>
                <a:gd name="connsiteX6" fmla="*/ 276051 w 285750"/>
                <a:gd name="connsiteY6" fmla="*/ 12723 h 285750"/>
                <a:gd name="connsiteX7" fmla="*/ 249114 w 285750"/>
                <a:gd name="connsiteY7" fmla="*/ 12723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285750">
                  <a:moveTo>
                    <a:pt x="249114" y="12723"/>
                  </a:moveTo>
                  <a:lnTo>
                    <a:pt x="12723" y="249124"/>
                  </a:lnTo>
                  <a:cubicBezTo>
                    <a:pt x="5284" y="256563"/>
                    <a:pt x="5284" y="268622"/>
                    <a:pt x="12723" y="276061"/>
                  </a:cubicBezTo>
                  <a:cubicBezTo>
                    <a:pt x="16438" y="279785"/>
                    <a:pt x="21315" y="281642"/>
                    <a:pt x="26191" y="281642"/>
                  </a:cubicBezTo>
                  <a:cubicBezTo>
                    <a:pt x="31068" y="281642"/>
                    <a:pt x="35945" y="279785"/>
                    <a:pt x="39660" y="276061"/>
                  </a:cubicBezTo>
                  <a:lnTo>
                    <a:pt x="276051" y="39660"/>
                  </a:lnTo>
                  <a:cubicBezTo>
                    <a:pt x="283490" y="32221"/>
                    <a:pt x="283490" y="20162"/>
                    <a:pt x="276051" y="12723"/>
                  </a:cubicBezTo>
                  <a:cubicBezTo>
                    <a:pt x="268622" y="5284"/>
                    <a:pt x="256544" y="5284"/>
                    <a:pt x="249114" y="12723"/>
                  </a:cubicBezTo>
                  <a:close/>
                </a:path>
              </a:pathLst>
            </a:custGeom>
            <a:solidFill>
              <a:schemeClr val="bg1"/>
            </a:solidFill>
            <a:ln w="9525" cap="flat">
              <a:noFill/>
              <a:prstDash val="solid"/>
              <a:miter/>
            </a:ln>
          </p:spPr>
          <p:txBody>
            <a:bodyPr rtlCol="0" anchor="ctr"/>
            <a:lstStyle/>
            <a:p>
              <a:endParaRPr lang="en-ZA" dirty="0"/>
            </a:p>
          </p:txBody>
        </p:sp>
      </p:grpSp>
      <p:sp>
        <p:nvSpPr>
          <p:cNvPr id="3" name="Title 2">
            <a:extLst>
              <a:ext uri="{FF2B5EF4-FFF2-40B4-BE49-F238E27FC236}">
                <a16:creationId xmlns:a16="http://schemas.microsoft.com/office/drawing/2014/main" id="{209C8CAF-97DF-4086-B081-EAFD83FAC05C}"/>
              </a:ext>
            </a:extLst>
          </p:cNvPr>
          <p:cNvSpPr>
            <a:spLocks noGrp="1"/>
          </p:cNvSpPr>
          <p:nvPr>
            <p:ph type="ctrTitle"/>
          </p:nvPr>
        </p:nvSpPr>
        <p:spPr>
          <a:xfrm>
            <a:off x="1078057" y="2477293"/>
            <a:ext cx="5582084" cy="1547813"/>
          </a:xfrm>
        </p:spPr>
        <p:txBody>
          <a:bodyPr/>
          <a:lstStyle/>
          <a:p>
            <a:pPr algn="ctr"/>
            <a:r>
              <a:rPr lang="en-ZA" sz="10000" dirty="0">
                <a:solidFill>
                  <a:schemeClr val="accent6">
                    <a:lumMod val="20000"/>
                    <a:lumOff val="80000"/>
                  </a:schemeClr>
                </a:solidFill>
                <a:latin typeface="Impact" panose="020B0806030902050204" pitchFamily="34" charset="0"/>
                <a:ea typeface="NSimSun" panose="02010609030101010101" pitchFamily="49" charset="-122"/>
                <a:cs typeface="Courier New" panose="02070309020205020404" pitchFamily="49" charset="0"/>
              </a:rPr>
              <a:t>Thank</a:t>
            </a:r>
            <a:br>
              <a:rPr lang="en-ZA" sz="10000" dirty="0">
                <a:solidFill>
                  <a:schemeClr val="accent6">
                    <a:lumMod val="20000"/>
                    <a:lumOff val="80000"/>
                  </a:schemeClr>
                </a:solidFill>
                <a:latin typeface="Impact" panose="020B0806030902050204" pitchFamily="34" charset="0"/>
                <a:ea typeface="NSimSun" panose="02010609030101010101" pitchFamily="49" charset="-122"/>
                <a:cs typeface="Courier New" panose="02070309020205020404" pitchFamily="49" charset="0"/>
              </a:rPr>
            </a:br>
            <a:r>
              <a:rPr lang="en-ZA" sz="10000" dirty="0">
                <a:solidFill>
                  <a:schemeClr val="accent6">
                    <a:lumMod val="20000"/>
                    <a:lumOff val="80000"/>
                  </a:schemeClr>
                </a:solidFill>
                <a:latin typeface="Impact" panose="020B0806030902050204" pitchFamily="34" charset="0"/>
                <a:ea typeface="NSimSun" panose="02010609030101010101" pitchFamily="49" charset="-122"/>
                <a:cs typeface="Courier New" panose="02070309020205020404" pitchFamily="49" charset="0"/>
              </a:rPr>
              <a:t>  </a:t>
            </a:r>
            <a:br>
              <a:rPr lang="en-ZA" sz="10000" dirty="0">
                <a:solidFill>
                  <a:schemeClr val="accent6">
                    <a:lumMod val="20000"/>
                    <a:lumOff val="80000"/>
                  </a:schemeClr>
                </a:solidFill>
                <a:latin typeface="Impact" panose="020B0806030902050204" pitchFamily="34" charset="0"/>
                <a:ea typeface="NSimSun" panose="02010609030101010101" pitchFamily="49" charset="-122"/>
                <a:cs typeface="Courier New" panose="02070309020205020404" pitchFamily="49" charset="0"/>
              </a:rPr>
            </a:br>
            <a:r>
              <a:rPr lang="en-ZA" sz="10000" dirty="0">
                <a:solidFill>
                  <a:schemeClr val="accent6">
                    <a:lumMod val="20000"/>
                    <a:lumOff val="80000"/>
                  </a:schemeClr>
                </a:solidFill>
                <a:latin typeface="Impact" panose="020B0806030902050204" pitchFamily="34" charset="0"/>
                <a:ea typeface="NSimSun" panose="02010609030101010101" pitchFamily="49" charset="-122"/>
                <a:cs typeface="Courier New" panose="02070309020205020404" pitchFamily="49" charset="0"/>
              </a:rPr>
              <a:t>You</a:t>
            </a:r>
          </a:p>
        </p:txBody>
      </p:sp>
      <p:sp>
        <p:nvSpPr>
          <p:cNvPr id="9" name="Graphic 14" descr="dinosaur outline">
            <a:extLst>
              <a:ext uri="{FF2B5EF4-FFF2-40B4-BE49-F238E27FC236}">
                <a16:creationId xmlns:a16="http://schemas.microsoft.com/office/drawing/2014/main" id="{0DE3B922-950A-4A58-AAB9-38FDAD1D42F5}"/>
              </a:ext>
            </a:extLst>
          </p:cNvPr>
          <p:cNvSpPr>
            <a:spLocks noChangeAspect="1"/>
          </p:cNvSpPr>
          <p:nvPr/>
        </p:nvSpPr>
        <p:spPr>
          <a:xfrm>
            <a:off x="4946994" y="5307571"/>
            <a:ext cx="446307" cy="371026"/>
          </a:xfrm>
          <a:custGeom>
            <a:avLst/>
            <a:gdLst>
              <a:gd name="connsiteX0" fmla="*/ 580756 w 790575"/>
              <a:gd name="connsiteY0" fmla="*/ 27384 h 657225"/>
              <a:gd name="connsiteX1" fmla="*/ 540574 w 790575"/>
              <a:gd name="connsiteY1" fmla="*/ 83344 h 657225"/>
              <a:gd name="connsiteX2" fmla="*/ 585817 w 790575"/>
              <a:gd name="connsiteY2" fmla="*/ 136627 h 657225"/>
              <a:gd name="connsiteX3" fmla="*/ 676005 w 790575"/>
              <a:gd name="connsiteY3" fmla="*/ 132159 h 657225"/>
              <a:gd name="connsiteX4" fmla="*/ 683744 w 790575"/>
              <a:gd name="connsiteY4" fmla="*/ 206273 h 657225"/>
              <a:gd name="connsiteX5" fmla="*/ 648323 w 790575"/>
              <a:gd name="connsiteY5" fmla="*/ 245269 h 657225"/>
              <a:gd name="connsiteX6" fmla="*/ 439671 w 790575"/>
              <a:gd name="connsiteY6" fmla="*/ 297361 h 657225"/>
              <a:gd name="connsiteX7" fmla="*/ 303349 w 790575"/>
              <a:gd name="connsiteY7" fmla="*/ 362502 h 657225"/>
              <a:gd name="connsiteX8" fmla="*/ 202446 w 790575"/>
              <a:gd name="connsiteY8" fmla="*/ 403650 h 657225"/>
              <a:gd name="connsiteX9" fmla="*/ 92912 w 790575"/>
              <a:gd name="connsiteY9" fmla="*/ 363741 h 657225"/>
              <a:gd name="connsiteX10" fmla="*/ 29810 w 790575"/>
              <a:gd name="connsiteY10" fmla="*/ 246164 h 657225"/>
              <a:gd name="connsiteX11" fmla="*/ 19800 w 790575"/>
              <a:gd name="connsiteY11" fmla="*/ 238916 h 657225"/>
              <a:gd name="connsiteX12" fmla="*/ 11058 w 790575"/>
              <a:gd name="connsiteY12" fmla="*/ 247650 h 657225"/>
              <a:gd name="connsiteX13" fmla="*/ 45288 w 790575"/>
              <a:gd name="connsiteY13" fmla="*/ 451275 h 657225"/>
              <a:gd name="connsiteX14" fmla="*/ 198279 w 790575"/>
              <a:gd name="connsiteY14" fmla="*/ 543858 h 657225"/>
              <a:gd name="connsiteX15" fmla="*/ 189052 w 790575"/>
              <a:gd name="connsiteY15" fmla="*/ 612248 h 657225"/>
              <a:gd name="connsiteX16" fmla="*/ 190838 w 790575"/>
              <a:gd name="connsiteY16" fmla="*/ 623297 h 657225"/>
              <a:gd name="connsiteX17" fmla="*/ 219709 w 790575"/>
              <a:gd name="connsiteY17" fmla="*/ 634346 h 657225"/>
              <a:gd name="connsiteX18" fmla="*/ 243224 w 790575"/>
              <a:gd name="connsiteY18" fmla="*/ 635489 h 657225"/>
              <a:gd name="connsiteX19" fmla="*/ 250368 w 790575"/>
              <a:gd name="connsiteY19" fmla="*/ 654825 h 657225"/>
              <a:gd name="connsiteX20" fmla="*/ 365260 w 790575"/>
              <a:gd name="connsiteY20" fmla="*/ 654825 h 657225"/>
              <a:gd name="connsiteX21" fmla="*/ 374487 w 790575"/>
              <a:gd name="connsiteY21" fmla="*/ 642347 h 657225"/>
              <a:gd name="connsiteX22" fmla="*/ 381631 w 790575"/>
              <a:gd name="connsiteY22" fmla="*/ 567290 h 657225"/>
              <a:gd name="connsiteX23" fmla="*/ 533432 w 790575"/>
              <a:gd name="connsiteY23" fmla="*/ 539954 h 657225"/>
              <a:gd name="connsiteX24" fmla="*/ 512894 w 790575"/>
              <a:gd name="connsiteY24" fmla="*/ 574148 h 657225"/>
              <a:gd name="connsiteX25" fmla="*/ 535515 w 790575"/>
              <a:gd name="connsiteY25" fmla="*/ 597389 h 657225"/>
              <a:gd name="connsiteX26" fmla="*/ 529264 w 790575"/>
              <a:gd name="connsiteY26" fmla="*/ 611962 h 657225"/>
              <a:gd name="connsiteX27" fmla="*/ 537896 w 790575"/>
              <a:gd name="connsiteY27" fmla="*/ 625679 h 657225"/>
              <a:gd name="connsiteX28" fmla="*/ 652788 w 790575"/>
              <a:gd name="connsiteY28" fmla="*/ 625679 h 657225"/>
              <a:gd name="connsiteX29" fmla="*/ 662313 w 790575"/>
              <a:gd name="connsiteY29" fmla="*/ 616154 h 657225"/>
              <a:gd name="connsiteX30" fmla="*/ 652788 w 790575"/>
              <a:gd name="connsiteY30" fmla="*/ 539954 h 657225"/>
              <a:gd name="connsiteX31" fmla="*/ 681065 w 790575"/>
              <a:gd name="connsiteY31" fmla="*/ 427177 h 657225"/>
              <a:gd name="connsiteX32" fmla="*/ 787920 w 790575"/>
              <a:gd name="connsiteY32" fmla="*/ 191100 h 657225"/>
              <a:gd name="connsiteX33" fmla="*/ 762323 w 790575"/>
              <a:gd name="connsiteY33" fmla="*/ 66970 h 657225"/>
              <a:gd name="connsiteX34" fmla="*/ 662909 w 790575"/>
              <a:gd name="connsiteY34" fmla="*/ 7144 h 657225"/>
              <a:gd name="connsiteX35" fmla="*/ 580756 w 790575"/>
              <a:gd name="connsiteY35" fmla="*/ 27384 h 657225"/>
              <a:gd name="connsiteX36" fmla="*/ 662312 w 790575"/>
              <a:gd name="connsiteY36" fmla="*/ 26194 h 657225"/>
              <a:gd name="connsiteX37" fmla="*/ 745951 w 790575"/>
              <a:gd name="connsiteY37" fmla="*/ 76800 h 657225"/>
              <a:gd name="connsiteX38" fmla="*/ 768870 w 790575"/>
              <a:gd name="connsiteY38" fmla="*/ 190205 h 657225"/>
              <a:gd name="connsiteX39" fmla="*/ 666480 w 790575"/>
              <a:gd name="connsiteY39" fmla="*/ 414890 h 657225"/>
              <a:gd name="connsiteX40" fmla="*/ 662312 w 790575"/>
              <a:gd name="connsiteY40" fmla="*/ 422700 h 657225"/>
              <a:gd name="connsiteX41" fmla="*/ 634631 w 790575"/>
              <a:gd name="connsiteY41" fmla="*/ 534619 h 657225"/>
              <a:gd name="connsiteX42" fmla="*/ 633738 w 790575"/>
              <a:gd name="connsiteY42" fmla="*/ 539954 h 657225"/>
              <a:gd name="connsiteX43" fmla="*/ 642073 w 790575"/>
              <a:gd name="connsiteY43" fmla="*/ 606629 h 657225"/>
              <a:gd name="connsiteX44" fmla="*/ 551885 w 790575"/>
              <a:gd name="connsiteY44" fmla="*/ 606629 h 657225"/>
              <a:gd name="connsiteX45" fmla="*/ 566470 w 790575"/>
              <a:gd name="connsiteY45" fmla="*/ 519379 h 657225"/>
              <a:gd name="connsiteX46" fmla="*/ 552481 w 790575"/>
              <a:gd name="connsiteY46" fmla="*/ 511093 h 657225"/>
              <a:gd name="connsiteX47" fmla="*/ 375082 w 790575"/>
              <a:gd name="connsiteY47" fmla="*/ 548621 h 657225"/>
              <a:gd name="connsiteX48" fmla="*/ 366451 w 790575"/>
              <a:gd name="connsiteY48" fmla="*/ 553955 h 657225"/>
              <a:gd name="connsiteX49" fmla="*/ 353354 w 790575"/>
              <a:gd name="connsiteY49" fmla="*/ 635775 h 657225"/>
              <a:gd name="connsiteX50" fmla="*/ 261678 w 790575"/>
              <a:gd name="connsiteY50" fmla="*/ 635775 h 657225"/>
              <a:gd name="connsiteX51" fmla="*/ 259594 w 790575"/>
              <a:gd name="connsiteY51" fmla="*/ 546239 h 657225"/>
              <a:gd name="connsiteX52" fmla="*/ 252749 w 790575"/>
              <a:gd name="connsiteY52" fmla="*/ 539382 h 657225"/>
              <a:gd name="connsiteX53" fmla="*/ 60468 w 790575"/>
              <a:gd name="connsiteY53" fmla="*/ 439941 h 657225"/>
              <a:gd name="connsiteX54" fmla="*/ 27428 w 790575"/>
              <a:gd name="connsiteY54" fmla="*/ 292598 h 657225"/>
              <a:gd name="connsiteX55" fmla="*/ 79815 w 790575"/>
              <a:gd name="connsiteY55" fmla="*/ 377743 h 657225"/>
              <a:gd name="connsiteX56" fmla="*/ 202446 w 790575"/>
              <a:gd name="connsiteY56" fmla="*/ 422700 h 657225"/>
              <a:gd name="connsiteX57" fmla="*/ 312576 w 790575"/>
              <a:gd name="connsiteY57" fmla="*/ 378886 h 657225"/>
              <a:gd name="connsiteX58" fmla="*/ 444435 w 790575"/>
              <a:gd name="connsiteY58" fmla="*/ 315830 h 657225"/>
              <a:gd name="connsiteX59" fmla="*/ 656657 w 790575"/>
              <a:gd name="connsiteY59" fmla="*/ 262537 h 657225"/>
              <a:gd name="connsiteX60" fmla="*/ 702197 w 790575"/>
              <a:gd name="connsiteY60" fmla="*/ 211036 h 657225"/>
              <a:gd name="connsiteX61" fmla="*/ 692672 w 790575"/>
              <a:gd name="connsiteY61" fmla="*/ 118472 h 657225"/>
              <a:gd name="connsiteX62" fmla="*/ 681064 w 790575"/>
              <a:gd name="connsiteY62" fmla="*/ 112214 h 657225"/>
              <a:gd name="connsiteX63" fmla="*/ 590580 w 790575"/>
              <a:gd name="connsiteY63" fmla="*/ 118167 h 657225"/>
              <a:gd name="connsiteX64" fmla="*/ 559623 w 790575"/>
              <a:gd name="connsiteY64" fmla="*/ 83344 h 657225"/>
              <a:gd name="connsiteX65" fmla="*/ 590281 w 790575"/>
              <a:gd name="connsiteY65" fmla="*/ 43758 h 657225"/>
              <a:gd name="connsiteX66" fmla="*/ 662312 w 790575"/>
              <a:gd name="connsiteY66" fmla="*/ 26194 h 657225"/>
              <a:gd name="connsiteX67" fmla="*/ 654871 w 790575"/>
              <a:gd name="connsiteY67" fmla="*/ 54769 h 657225"/>
              <a:gd name="connsiteX68" fmla="*/ 645346 w 790575"/>
              <a:gd name="connsiteY68" fmla="*/ 64294 h 657225"/>
              <a:gd name="connsiteX69" fmla="*/ 654871 w 790575"/>
              <a:gd name="connsiteY69" fmla="*/ 73819 h 657225"/>
              <a:gd name="connsiteX70" fmla="*/ 664396 w 790575"/>
              <a:gd name="connsiteY70" fmla="*/ 64294 h 657225"/>
              <a:gd name="connsiteX71" fmla="*/ 654871 w 790575"/>
              <a:gd name="connsiteY71" fmla="*/ 54769 h 657225"/>
              <a:gd name="connsiteX72" fmla="*/ 219114 w 790575"/>
              <a:gd name="connsiteY72" fmla="*/ 549764 h 657225"/>
              <a:gd name="connsiteX73" fmla="*/ 242033 w 790575"/>
              <a:gd name="connsiteY73" fmla="*/ 556050 h 657225"/>
              <a:gd name="connsiteX74" fmla="*/ 246796 w 790575"/>
              <a:gd name="connsiteY74" fmla="*/ 616725 h 657225"/>
              <a:gd name="connsiteX75" fmla="*/ 222091 w 790575"/>
              <a:gd name="connsiteY75" fmla="*/ 615582 h 657225"/>
              <a:gd name="connsiteX76" fmla="*/ 209589 w 790575"/>
              <a:gd name="connsiteY76" fmla="*/ 611391 h 657225"/>
              <a:gd name="connsiteX77" fmla="*/ 219114 w 790575"/>
              <a:gd name="connsiteY77" fmla="*/ 549764 h 657225"/>
              <a:gd name="connsiteX78" fmla="*/ 545039 w 790575"/>
              <a:gd name="connsiteY78" fmla="*/ 560147 h 657225"/>
              <a:gd name="connsiteX79" fmla="*/ 541765 w 790575"/>
              <a:gd name="connsiteY79" fmla="*/ 578339 h 657225"/>
              <a:gd name="connsiteX80" fmla="*/ 534026 w 790575"/>
              <a:gd name="connsiteY80" fmla="*/ 576815 h 657225"/>
              <a:gd name="connsiteX81" fmla="*/ 545039 w 790575"/>
              <a:gd name="connsiteY81" fmla="*/ 560147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90575" h="657225">
                <a:moveTo>
                  <a:pt x="580756" y="27384"/>
                </a:moveTo>
                <a:cubicBezTo>
                  <a:pt x="557873" y="40262"/>
                  <a:pt x="540574" y="59531"/>
                  <a:pt x="540574" y="83344"/>
                </a:cubicBezTo>
                <a:cubicBezTo>
                  <a:pt x="541766" y="112471"/>
                  <a:pt x="561134" y="130226"/>
                  <a:pt x="585817" y="136627"/>
                </a:cubicBezTo>
                <a:cubicBezTo>
                  <a:pt x="609873" y="142637"/>
                  <a:pt x="641260" y="139894"/>
                  <a:pt x="676005" y="132159"/>
                </a:cubicBezTo>
                <a:cubicBezTo>
                  <a:pt x="685334" y="165154"/>
                  <a:pt x="688052" y="189709"/>
                  <a:pt x="683744" y="206273"/>
                </a:cubicBezTo>
                <a:cubicBezTo>
                  <a:pt x="679046" y="224342"/>
                  <a:pt x="668007" y="235544"/>
                  <a:pt x="648323" y="245269"/>
                </a:cubicBezTo>
                <a:cubicBezTo>
                  <a:pt x="608955" y="264729"/>
                  <a:pt x="536090" y="273025"/>
                  <a:pt x="439671" y="297361"/>
                </a:cubicBezTo>
                <a:cubicBezTo>
                  <a:pt x="390465" y="314020"/>
                  <a:pt x="343457" y="339928"/>
                  <a:pt x="303349" y="362502"/>
                </a:cubicBezTo>
                <a:cubicBezTo>
                  <a:pt x="262739" y="385458"/>
                  <a:pt x="226905" y="403650"/>
                  <a:pt x="202446" y="403650"/>
                </a:cubicBezTo>
                <a:cubicBezTo>
                  <a:pt x="156481" y="403650"/>
                  <a:pt x="121083" y="389934"/>
                  <a:pt x="92912" y="363741"/>
                </a:cubicBezTo>
                <a:cubicBezTo>
                  <a:pt x="64740" y="337547"/>
                  <a:pt x="43873" y="298237"/>
                  <a:pt x="29810" y="246164"/>
                </a:cubicBezTo>
                <a:cubicBezTo>
                  <a:pt x="28752" y="241811"/>
                  <a:pt x="24269" y="238563"/>
                  <a:pt x="19800" y="238916"/>
                </a:cubicBezTo>
                <a:cubicBezTo>
                  <a:pt x="15332" y="239268"/>
                  <a:pt x="11416" y="243183"/>
                  <a:pt x="11058" y="247650"/>
                </a:cubicBezTo>
                <a:cubicBezTo>
                  <a:pt x="1369" y="335737"/>
                  <a:pt x="8543" y="401364"/>
                  <a:pt x="45288" y="451275"/>
                </a:cubicBezTo>
                <a:cubicBezTo>
                  <a:pt x="75501" y="492233"/>
                  <a:pt x="125204" y="521189"/>
                  <a:pt x="198279" y="543858"/>
                </a:cubicBezTo>
                <a:cubicBezTo>
                  <a:pt x="206445" y="568718"/>
                  <a:pt x="197975" y="594436"/>
                  <a:pt x="189052" y="612248"/>
                </a:cubicBezTo>
                <a:cubicBezTo>
                  <a:pt x="187270" y="615868"/>
                  <a:pt x="188025" y="620439"/>
                  <a:pt x="190838" y="623297"/>
                </a:cubicBezTo>
                <a:cubicBezTo>
                  <a:pt x="198547" y="631012"/>
                  <a:pt x="209043" y="633012"/>
                  <a:pt x="219709" y="634346"/>
                </a:cubicBezTo>
                <a:cubicBezTo>
                  <a:pt x="227607" y="635299"/>
                  <a:pt x="235593" y="635393"/>
                  <a:pt x="243224" y="635489"/>
                </a:cubicBezTo>
                <a:cubicBezTo>
                  <a:pt x="239128" y="645490"/>
                  <a:pt x="244581" y="650824"/>
                  <a:pt x="250368" y="654825"/>
                </a:cubicBezTo>
                <a:lnTo>
                  <a:pt x="365260" y="654825"/>
                </a:lnTo>
                <a:cubicBezTo>
                  <a:pt x="371315" y="654920"/>
                  <a:pt x="376379" y="648062"/>
                  <a:pt x="374487" y="642347"/>
                </a:cubicBezTo>
                <a:cubicBezTo>
                  <a:pt x="365837" y="616154"/>
                  <a:pt x="366153" y="600342"/>
                  <a:pt x="381631" y="567290"/>
                </a:cubicBezTo>
                <a:cubicBezTo>
                  <a:pt x="435595" y="566909"/>
                  <a:pt x="483509" y="560718"/>
                  <a:pt x="533432" y="539954"/>
                </a:cubicBezTo>
                <a:cubicBezTo>
                  <a:pt x="529812" y="553383"/>
                  <a:pt x="518117" y="563956"/>
                  <a:pt x="512894" y="574148"/>
                </a:cubicBezTo>
                <a:cubicBezTo>
                  <a:pt x="510967" y="587959"/>
                  <a:pt x="525038" y="593007"/>
                  <a:pt x="535515" y="597389"/>
                </a:cubicBezTo>
                <a:cubicBezTo>
                  <a:pt x="533686" y="602056"/>
                  <a:pt x="531750" y="606914"/>
                  <a:pt x="529264" y="611962"/>
                </a:cubicBezTo>
                <a:cubicBezTo>
                  <a:pt x="526445" y="617772"/>
                  <a:pt x="531449" y="625679"/>
                  <a:pt x="537896" y="625679"/>
                </a:cubicBezTo>
                <a:lnTo>
                  <a:pt x="652788" y="625679"/>
                </a:lnTo>
                <a:cubicBezTo>
                  <a:pt x="657776" y="625679"/>
                  <a:pt x="662312" y="621106"/>
                  <a:pt x="662313" y="616154"/>
                </a:cubicBezTo>
                <a:cubicBezTo>
                  <a:pt x="662313" y="595389"/>
                  <a:pt x="656007" y="564814"/>
                  <a:pt x="652788" y="539954"/>
                </a:cubicBezTo>
                <a:cubicBezTo>
                  <a:pt x="670388" y="504330"/>
                  <a:pt x="680487" y="480898"/>
                  <a:pt x="681065" y="427177"/>
                </a:cubicBezTo>
                <a:cubicBezTo>
                  <a:pt x="744899" y="379647"/>
                  <a:pt x="784301" y="281274"/>
                  <a:pt x="787920" y="191100"/>
                </a:cubicBezTo>
                <a:cubicBezTo>
                  <a:pt x="789768" y="145066"/>
                  <a:pt x="782346" y="100946"/>
                  <a:pt x="762323" y="66970"/>
                </a:cubicBezTo>
                <a:cubicBezTo>
                  <a:pt x="742300" y="33004"/>
                  <a:pt x="708864" y="9725"/>
                  <a:pt x="662909" y="7144"/>
                </a:cubicBezTo>
                <a:cubicBezTo>
                  <a:pt x="626440" y="7372"/>
                  <a:pt x="603235" y="15087"/>
                  <a:pt x="580756" y="27384"/>
                </a:cubicBezTo>
                <a:close/>
                <a:moveTo>
                  <a:pt x="662312" y="26194"/>
                </a:moveTo>
                <a:cubicBezTo>
                  <a:pt x="702202" y="28613"/>
                  <a:pt x="728653" y="47454"/>
                  <a:pt x="745951" y="76800"/>
                </a:cubicBezTo>
                <a:cubicBezTo>
                  <a:pt x="763342" y="106299"/>
                  <a:pt x="770615" y="146771"/>
                  <a:pt x="768870" y="190205"/>
                </a:cubicBezTo>
                <a:cubicBezTo>
                  <a:pt x="765383" y="277063"/>
                  <a:pt x="724766" y="374218"/>
                  <a:pt x="666480" y="414890"/>
                </a:cubicBezTo>
                <a:cubicBezTo>
                  <a:pt x="663962" y="416604"/>
                  <a:pt x="662356" y="419652"/>
                  <a:pt x="662312" y="422700"/>
                </a:cubicBezTo>
                <a:cubicBezTo>
                  <a:pt x="662312" y="479660"/>
                  <a:pt x="653787" y="495948"/>
                  <a:pt x="634631" y="534619"/>
                </a:cubicBezTo>
                <a:cubicBezTo>
                  <a:pt x="633825" y="536238"/>
                  <a:pt x="633512" y="538143"/>
                  <a:pt x="633738" y="539954"/>
                </a:cubicBezTo>
                <a:cubicBezTo>
                  <a:pt x="636595" y="563003"/>
                  <a:pt x="640833" y="588436"/>
                  <a:pt x="642073" y="606629"/>
                </a:cubicBezTo>
                <a:lnTo>
                  <a:pt x="551885" y="606629"/>
                </a:lnTo>
                <a:cubicBezTo>
                  <a:pt x="565536" y="572910"/>
                  <a:pt x="566470" y="544906"/>
                  <a:pt x="566470" y="519379"/>
                </a:cubicBezTo>
                <a:cubicBezTo>
                  <a:pt x="566413" y="512902"/>
                  <a:pt x="558231" y="508045"/>
                  <a:pt x="552481" y="511093"/>
                </a:cubicBezTo>
                <a:cubicBezTo>
                  <a:pt x="493099" y="542144"/>
                  <a:pt x="440651" y="548621"/>
                  <a:pt x="375082" y="548621"/>
                </a:cubicBezTo>
                <a:cubicBezTo>
                  <a:pt x="371510" y="548621"/>
                  <a:pt x="368014" y="550717"/>
                  <a:pt x="366451" y="553955"/>
                </a:cubicBezTo>
                <a:cubicBezTo>
                  <a:pt x="349528" y="588150"/>
                  <a:pt x="347461" y="610914"/>
                  <a:pt x="353354" y="635775"/>
                </a:cubicBezTo>
                <a:lnTo>
                  <a:pt x="261678" y="635775"/>
                </a:lnTo>
                <a:cubicBezTo>
                  <a:pt x="268169" y="608819"/>
                  <a:pt x="268145" y="580720"/>
                  <a:pt x="259594" y="546239"/>
                </a:cubicBezTo>
                <a:cubicBezTo>
                  <a:pt x="258750" y="542906"/>
                  <a:pt x="256026" y="540239"/>
                  <a:pt x="252749" y="539382"/>
                </a:cubicBezTo>
                <a:cubicBezTo>
                  <a:pt x="153138" y="515378"/>
                  <a:pt x="93162" y="484327"/>
                  <a:pt x="60468" y="439941"/>
                </a:cubicBezTo>
                <a:cubicBezTo>
                  <a:pt x="33628" y="403460"/>
                  <a:pt x="24814" y="355835"/>
                  <a:pt x="27428" y="292598"/>
                </a:cubicBezTo>
                <a:cubicBezTo>
                  <a:pt x="41099" y="326593"/>
                  <a:pt x="57161" y="356692"/>
                  <a:pt x="79815" y="377743"/>
                </a:cubicBezTo>
                <a:cubicBezTo>
                  <a:pt x="111504" y="407175"/>
                  <a:pt x="152633" y="422700"/>
                  <a:pt x="202446" y="422700"/>
                </a:cubicBezTo>
                <a:cubicBezTo>
                  <a:pt x="235454" y="422700"/>
                  <a:pt x="271775" y="401936"/>
                  <a:pt x="312576" y="378886"/>
                </a:cubicBezTo>
                <a:cubicBezTo>
                  <a:pt x="353300" y="355930"/>
                  <a:pt x="398127" y="329927"/>
                  <a:pt x="444435" y="315830"/>
                </a:cubicBezTo>
                <a:cubicBezTo>
                  <a:pt x="514809" y="293265"/>
                  <a:pt x="595182" y="291532"/>
                  <a:pt x="656657" y="262537"/>
                </a:cubicBezTo>
                <a:cubicBezTo>
                  <a:pt x="679373" y="251307"/>
                  <a:pt x="696046" y="234686"/>
                  <a:pt x="702197" y="211036"/>
                </a:cubicBezTo>
                <a:cubicBezTo>
                  <a:pt x="708349" y="187395"/>
                  <a:pt x="704901" y="157982"/>
                  <a:pt x="692672" y="118472"/>
                </a:cubicBezTo>
                <a:cubicBezTo>
                  <a:pt x="691181" y="113852"/>
                  <a:pt x="685742" y="110919"/>
                  <a:pt x="681064" y="112214"/>
                </a:cubicBezTo>
                <a:cubicBezTo>
                  <a:pt x="643871" y="121520"/>
                  <a:pt x="611782" y="123473"/>
                  <a:pt x="590580" y="118167"/>
                </a:cubicBezTo>
                <a:cubicBezTo>
                  <a:pt x="571963" y="113329"/>
                  <a:pt x="559804" y="100203"/>
                  <a:pt x="559623" y="83344"/>
                </a:cubicBezTo>
                <a:cubicBezTo>
                  <a:pt x="559623" y="69056"/>
                  <a:pt x="570827" y="54702"/>
                  <a:pt x="590281" y="43758"/>
                </a:cubicBezTo>
                <a:cubicBezTo>
                  <a:pt x="610126" y="31842"/>
                  <a:pt x="635109" y="25861"/>
                  <a:pt x="662312" y="26194"/>
                </a:cubicBezTo>
                <a:close/>
                <a:moveTo>
                  <a:pt x="654871" y="54769"/>
                </a:moveTo>
                <a:cubicBezTo>
                  <a:pt x="649611" y="54769"/>
                  <a:pt x="645346" y="59036"/>
                  <a:pt x="645346" y="64294"/>
                </a:cubicBezTo>
                <a:cubicBezTo>
                  <a:pt x="645346" y="69561"/>
                  <a:pt x="649611" y="73819"/>
                  <a:pt x="654871" y="73819"/>
                </a:cubicBezTo>
                <a:cubicBezTo>
                  <a:pt x="660132" y="73819"/>
                  <a:pt x="664396" y="69561"/>
                  <a:pt x="664396" y="64294"/>
                </a:cubicBezTo>
                <a:cubicBezTo>
                  <a:pt x="664396" y="59036"/>
                  <a:pt x="660132" y="54769"/>
                  <a:pt x="654871" y="54769"/>
                </a:cubicBezTo>
                <a:close/>
                <a:moveTo>
                  <a:pt x="219114" y="549764"/>
                </a:moveTo>
                <a:cubicBezTo>
                  <a:pt x="226626" y="551860"/>
                  <a:pt x="234067" y="554051"/>
                  <a:pt x="242033" y="556050"/>
                </a:cubicBezTo>
                <a:cubicBezTo>
                  <a:pt x="247323" y="579292"/>
                  <a:pt x="248824" y="598627"/>
                  <a:pt x="246796" y="616725"/>
                </a:cubicBezTo>
                <a:cubicBezTo>
                  <a:pt x="238461" y="616725"/>
                  <a:pt x="229722" y="616439"/>
                  <a:pt x="222091" y="615582"/>
                </a:cubicBezTo>
                <a:cubicBezTo>
                  <a:pt x="215678" y="614820"/>
                  <a:pt x="212767" y="612914"/>
                  <a:pt x="209589" y="611391"/>
                </a:cubicBezTo>
                <a:cubicBezTo>
                  <a:pt x="216908" y="594532"/>
                  <a:pt x="223095" y="573005"/>
                  <a:pt x="219114" y="549764"/>
                </a:cubicBezTo>
                <a:close/>
                <a:moveTo>
                  <a:pt x="545039" y="560147"/>
                </a:moveTo>
                <a:cubicBezTo>
                  <a:pt x="544303" y="566052"/>
                  <a:pt x="543321" y="572148"/>
                  <a:pt x="541765" y="578339"/>
                </a:cubicBezTo>
                <a:cubicBezTo>
                  <a:pt x="538881" y="579197"/>
                  <a:pt x="536380" y="577386"/>
                  <a:pt x="534026" y="576815"/>
                </a:cubicBezTo>
                <a:cubicBezTo>
                  <a:pt x="538067" y="571005"/>
                  <a:pt x="541884" y="565099"/>
                  <a:pt x="545039" y="560147"/>
                </a:cubicBezTo>
                <a:close/>
              </a:path>
            </a:pathLst>
          </a:custGeom>
          <a:solidFill>
            <a:schemeClr val="bg1"/>
          </a:solidFill>
          <a:ln w="9525" cap="flat">
            <a:noFill/>
            <a:prstDash val="solid"/>
            <a:miter/>
          </a:ln>
        </p:spPr>
        <p:txBody>
          <a:bodyPr rtlCol="0" anchor="ctr"/>
          <a:lstStyle/>
          <a:p>
            <a:endParaRPr lang="en-ZA" dirty="0"/>
          </a:p>
        </p:txBody>
      </p:sp>
      <p:pic>
        <p:nvPicPr>
          <p:cNvPr id="17" name="Picture Placeholder 7" descr="girl with pigtails raising her hand with chalkboard in background">
            <a:extLst>
              <a:ext uri="{FF2B5EF4-FFF2-40B4-BE49-F238E27FC236}">
                <a16:creationId xmlns:a16="http://schemas.microsoft.com/office/drawing/2014/main" id="{276FDA63-6947-4DE4-A657-20F9DAF41681}"/>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flipH="1">
            <a:off x="7798777" y="0"/>
            <a:ext cx="4393222" cy="6858000"/>
          </a:xfrm>
        </p:spPr>
      </p:pic>
      <p:sp>
        <p:nvSpPr>
          <p:cNvPr id="5" name="Rectangle 4">
            <a:extLst>
              <a:ext uri="{FF2B5EF4-FFF2-40B4-BE49-F238E27FC236}">
                <a16:creationId xmlns:a16="http://schemas.microsoft.com/office/drawing/2014/main" id="{B7E3CBC1-770C-4603-AD8C-3F5B0BA27495}"/>
              </a:ext>
            </a:extLst>
          </p:cNvPr>
          <p:cNvSpPr/>
          <p:nvPr/>
        </p:nvSpPr>
        <p:spPr>
          <a:xfrm>
            <a:off x="0" y="6686926"/>
            <a:ext cx="7781192" cy="171074"/>
          </a:xfrm>
          <a:prstGeom prst="rect">
            <a:avLst/>
          </a:prstGeom>
          <a:solidFill>
            <a:srgbClr val="FFC000"/>
          </a:solidFill>
          <a:ln>
            <a:no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035A376-B281-4EA9-B7FA-BC6C19210DC3}"/>
              </a:ext>
            </a:extLst>
          </p:cNvPr>
          <p:cNvSpPr txBox="1"/>
          <p:nvPr/>
        </p:nvSpPr>
        <p:spPr>
          <a:xfrm>
            <a:off x="0" y="6629624"/>
            <a:ext cx="7798777" cy="307777"/>
          </a:xfrm>
          <a:prstGeom prst="rect">
            <a:avLst/>
          </a:prstGeom>
          <a:noFill/>
        </p:spPr>
        <p:txBody>
          <a:bodyPr wrap="square" rtlCol="0">
            <a:spAutoFit/>
          </a:bodyPr>
          <a:lstStyle/>
          <a:p>
            <a:r>
              <a:rPr lang="en-US" sz="1400" dirty="0"/>
              <a:t>BY: SARTHAK NARAYAN</a:t>
            </a:r>
            <a:endParaRPr lang="en-IN" sz="1400" dirty="0"/>
          </a:p>
        </p:txBody>
      </p:sp>
    </p:spTree>
    <p:extLst>
      <p:ext uri="{BB962C8B-B14F-4D97-AF65-F5344CB8AC3E}">
        <p14:creationId xmlns:p14="http://schemas.microsoft.com/office/powerpoint/2010/main" val="26867534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4892626-F2A8-4831-AB03-08724407CB65}"/>
              </a:ext>
            </a:extLst>
          </p:cNvPr>
          <p:cNvSpPr>
            <a:spLocks noGrp="1"/>
          </p:cNvSpPr>
          <p:nvPr>
            <p:ph type="title"/>
          </p:nvPr>
        </p:nvSpPr>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What is an Image</a:t>
            </a:r>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900001"/>
            <a:ext cx="11473200" cy="5778000"/>
          </a:xfrm>
        </p:spPr>
        <p:txBody>
          <a:bodyPr/>
          <a:lstStyle/>
          <a:p>
            <a:pPr marL="0" indent="0">
              <a:buNone/>
            </a:pPr>
            <a:r>
              <a:rPr lang="en-US" sz="2800" dirty="0"/>
              <a:t>Images are made of picture elements called pixels. Typically, pixels are organized in an ordered rectangular array.  The size of an image is determined by the dimensions of this pixel array.	</a:t>
            </a:r>
          </a:p>
          <a:p>
            <a:pPr marL="0" indent="0">
              <a:buNone/>
            </a:pPr>
            <a:r>
              <a:rPr lang="en-US" sz="2800" dirty="0"/>
              <a:t> </a:t>
            </a:r>
          </a:p>
          <a:p>
            <a:pPr marL="0" indent="0">
              <a:lnSpc>
                <a:spcPct val="50000"/>
              </a:lnSpc>
              <a:buNone/>
            </a:pPr>
            <a:r>
              <a:rPr lang="en-US" sz="2800" dirty="0"/>
              <a:t>Thus the pixel array is a matrix of M columns x N rows.  </a:t>
            </a:r>
          </a:p>
          <a:p>
            <a:pPr marL="0" indent="0">
              <a:lnSpc>
                <a:spcPct val="50000"/>
              </a:lnSpc>
              <a:buNone/>
            </a:pPr>
            <a:r>
              <a:rPr lang="en-US" sz="2800" dirty="0"/>
              <a:t>To refer to a specific pixel within the image matrix, </a:t>
            </a:r>
          </a:p>
          <a:p>
            <a:pPr marL="0" indent="0">
              <a:lnSpc>
                <a:spcPct val="50000"/>
              </a:lnSpc>
              <a:buNone/>
            </a:pPr>
            <a:r>
              <a:rPr lang="en-US" sz="2800" dirty="0"/>
              <a:t>we define its coordinate at x and y. </a:t>
            </a:r>
          </a:p>
          <a:p>
            <a:pPr marL="0" indent="0">
              <a:lnSpc>
                <a:spcPct val="50000"/>
              </a:lnSpc>
              <a:buNone/>
            </a:pPr>
            <a:endParaRPr lang="en-US" sz="2800" dirty="0"/>
          </a:p>
          <a:p>
            <a:pPr marL="0" indent="0">
              <a:lnSpc>
                <a:spcPct val="50000"/>
              </a:lnSpc>
              <a:buNone/>
            </a:pPr>
            <a:r>
              <a:rPr lang="en-US" sz="2800" dirty="0"/>
              <a:t>The coordinate system of image matrices </a:t>
            </a:r>
          </a:p>
          <a:p>
            <a:pPr marL="0" indent="0">
              <a:lnSpc>
                <a:spcPct val="50000"/>
              </a:lnSpc>
              <a:buNone/>
            </a:pPr>
            <a:r>
              <a:rPr lang="en-US" sz="2800" dirty="0"/>
              <a:t>defines x as increasing from left </a:t>
            </a:r>
          </a:p>
          <a:p>
            <a:pPr marL="0" indent="0">
              <a:lnSpc>
                <a:spcPct val="50000"/>
              </a:lnSpc>
              <a:buNone/>
            </a:pPr>
            <a:r>
              <a:rPr lang="en-US" sz="2800" dirty="0"/>
              <a:t>to right and y as increasing from top to bottom.</a:t>
            </a:r>
          </a:p>
          <a:p>
            <a:pPr marL="0" indent="0">
              <a:lnSpc>
                <a:spcPct val="50000"/>
              </a:lnSpc>
              <a:buNone/>
            </a:pPr>
            <a:endParaRPr lang="en-US" sz="2800" dirty="0"/>
          </a:p>
          <a:p>
            <a:pPr marL="0" indent="0">
              <a:lnSpc>
                <a:spcPct val="50000"/>
              </a:lnSpc>
              <a:buNone/>
            </a:pPr>
            <a:r>
              <a:rPr lang="en-US" sz="2800" dirty="0"/>
              <a:t>Compared to normal mathematic</a:t>
            </a:r>
          </a:p>
          <a:p>
            <a:pPr marL="0" indent="0">
              <a:lnSpc>
                <a:spcPct val="50000"/>
              </a:lnSpc>
              <a:buNone/>
            </a:pPr>
            <a:r>
              <a:rPr lang="en-US" sz="2800" dirty="0"/>
              <a:t>convention, the origin is in the top left corner </a:t>
            </a:r>
          </a:p>
          <a:p>
            <a:pPr marL="0" indent="0">
              <a:lnSpc>
                <a:spcPct val="50000"/>
              </a:lnSpc>
              <a:buNone/>
            </a:pPr>
            <a:r>
              <a:rPr lang="en-US" sz="2800" dirty="0"/>
              <a:t>and the y coordinate is flipped.</a:t>
            </a:r>
          </a:p>
          <a:p>
            <a:pPr marL="0" indent="0">
              <a:buNone/>
            </a:pPr>
            <a:endParaRPr lang="en-US" sz="1600" dirty="0"/>
          </a:p>
          <a:p>
            <a:pPr marL="0"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3</a:t>
            </a:fld>
            <a:endParaRPr lang="en-ZA" dirty="0"/>
          </a:p>
        </p:txBody>
      </p:sp>
      <p:pic>
        <p:nvPicPr>
          <p:cNvPr id="12" name="Picture 11">
            <a:extLst>
              <a:ext uri="{FF2B5EF4-FFF2-40B4-BE49-F238E27FC236}">
                <a16:creationId xmlns:a16="http://schemas.microsoft.com/office/drawing/2014/main" id="{376F987C-2B77-435C-BD07-B6B454B5FFCF}"/>
              </a:ext>
            </a:extLst>
          </p:cNvPr>
          <p:cNvPicPr>
            <a:picLocks noChangeAspect="1"/>
          </p:cNvPicPr>
          <p:nvPr/>
        </p:nvPicPr>
        <p:blipFill>
          <a:blip r:embed="rId2"/>
          <a:stretch>
            <a:fillRect/>
          </a:stretch>
        </p:blipFill>
        <p:spPr>
          <a:xfrm>
            <a:off x="8203336" y="2524460"/>
            <a:ext cx="3689864" cy="3272041"/>
          </a:xfrm>
          <a:prstGeom prst="rect">
            <a:avLst/>
          </a:prstGeom>
        </p:spPr>
      </p:pic>
    </p:spTree>
    <p:extLst>
      <p:ext uri="{BB962C8B-B14F-4D97-AF65-F5344CB8AC3E}">
        <p14:creationId xmlns:p14="http://schemas.microsoft.com/office/powerpoint/2010/main" val="2656938830"/>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182880"/>
            <a:ext cx="11473200" cy="6495121"/>
          </a:xfrm>
        </p:spPr>
        <p:txBody>
          <a:bodyPr/>
          <a:lstStyle/>
          <a:p>
            <a:pPr marL="0" indent="0">
              <a:buNone/>
            </a:pPr>
            <a:endParaRPr lang="en-US" sz="1600" dirty="0"/>
          </a:p>
          <a:p>
            <a:pPr marL="0" indent="0">
              <a:lnSpc>
                <a:spcPct val="50000"/>
              </a:lnSpc>
              <a:buNone/>
            </a:pPr>
            <a:r>
              <a:rPr lang="en-US" sz="2800" dirty="0"/>
              <a:t>MxN, only provides a rectangular shape for our image.  One more parameter, </a:t>
            </a:r>
          </a:p>
          <a:p>
            <a:pPr marL="0" indent="0">
              <a:lnSpc>
                <a:spcPct val="50000"/>
              </a:lnSpc>
              <a:buNone/>
            </a:pPr>
            <a:r>
              <a:rPr lang="en-US" sz="2800" dirty="0"/>
              <a:t>intensity, is needed to truly define an image.  Each pixel has its own intensity </a:t>
            </a:r>
          </a:p>
          <a:p>
            <a:pPr marL="0" indent="0">
              <a:lnSpc>
                <a:spcPct val="50000"/>
              </a:lnSpc>
              <a:buNone/>
            </a:pPr>
            <a:r>
              <a:rPr lang="en-US" sz="2800" dirty="0"/>
              <a:t>value, or brightness. </a:t>
            </a:r>
          </a:p>
          <a:p>
            <a:pPr marL="0" indent="0">
              <a:buNone/>
            </a:pPr>
            <a:endParaRPr lang="en-US" sz="2800" dirty="0"/>
          </a:p>
          <a:p>
            <a:pPr marL="0" indent="0">
              <a:buNone/>
            </a:pPr>
            <a:r>
              <a:rPr lang="en-US" sz="2800" dirty="0"/>
              <a:t>An 8-bit intensity range has 256 possible values, 0 to 255.  For an 8-bit image, 2</a:t>
            </a:r>
            <a:r>
              <a:rPr lang="en-US" sz="2800" baseline="30000" dirty="0"/>
              <a:t>8</a:t>
            </a:r>
            <a:r>
              <a:rPr lang="en-US" sz="2800" dirty="0"/>
              <a:t> = 256 possible values.  The standard digital photo uses an 8-bit range of values; RGB images use 8-bit intensity ranges for each color and B&amp;W images have a single 8-bit intensity range.  Since RGB images contain 3 x 8-bit intensities they are also referred to as 24-bit color images.</a:t>
            </a:r>
          </a:p>
          <a:p>
            <a:pPr marL="0" indent="0">
              <a:buNone/>
            </a:pPr>
            <a:endParaRPr lang="en-US" sz="2800" dirty="0"/>
          </a:p>
          <a:p>
            <a:pPr marL="0" indent="0">
              <a:buNone/>
            </a:pPr>
            <a:r>
              <a:rPr lang="en-US" sz="2800" dirty="0"/>
              <a:t>Here 8 bit refers to the depth of the image.</a:t>
            </a:r>
          </a:p>
          <a:p>
            <a:pPr marL="0" indent="0">
              <a:buNone/>
            </a:pPr>
            <a:r>
              <a:rPr lang="en-US" sz="2800" dirty="0"/>
              <a:t>No of the colors of the image is known as it channel . For e.g. colored image i.e. RGB has 3 channels whereas grayscale image has only 1 channel</a:t>
            </a:r>
          </a:p>
          <a:p>
            <a:pPr marL="0"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4</a:t>
            </a:fld>
            <a:endParaRPr lang="en-ZA" dirty="0"/>
          </a:p>
        </p:txBody>
      </p:sp>
    </p:spTree>
    <p:extLst>
      <p:ext uri="{BB962C8B-B14F-4D97-AF65-F5344CB8AC3E}">
        <p14:creationId xmlns:p14="http://schemas.microsoft.com/office/powerpoint/2010/main" val="334887506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198783"/>
            <a:ext cx="11473200" cy="6479218"/>
          </a:xfrm>
        </p:spPr>
        <p:txBody>
          <a:bodyPr/>
          <a:lstStyle/>
          <a:p>
            <a:pPr marL="0" indent="0">
              <a:buNone/>
            </a:pPr>
            <a:r>
              <a:rPr lang="en-US" dirty="0"/>
              <a:t>         	</a:t>
            </a:r>
          </a:p>
          <a:p>
            <a:pPr marL="0" indent="0">
              <a:buNone/>
            </a:pPr>
            <a:endParaRPr lang="en-US" sz="4400" dirty="0">
              <a:ln w="0"/>
              <a:solidFill>
                <a:schemeClr val="tx1"/>
              </a:solidFill>
              <a:effectLst>
                <a:outerShdw blurRad="38100" dist="19050" dir="2700000" algn="tl" rotWithShape="0">
                  <a:schemeClr val="dk1">
                    <a:alpha val="40000"/>
                  </a:schemeClr>
                </a:outerShdw>
              </a:effectLst>
            </a:endParaRPr>
          </a:p>
          <a:p>
            <a:pPr marL="0" indent="0">
              <a:buNone/>
            </a:pPr>
            <a:endParaRPr lang="en-US" sz="4400" dirty="0">
              <a:ln w="0"/>
              <a:solidFill>
                <a:schemeClr val="tx1"/>
              </a:solidFill>
              <a:effectLst>
                <a:outerShdw blurRad="38100" dist="19050" dir="2700000" algn="tl" rotWithShape="0">
                  <a:schemeClr val="dk1">
                    <a:alpha val="40000"/>
                  </a:schemeClr>
                </a:outerShdw>
              </a:effectLst>
            </a:endParaRPr>
          </a:p>
          <a:p>
            <a:pPr marL="0" indent="0">
              <a:buNone/>
            </a:pPr>
            <a:endParaRPr lang="en-US" sz="4400" dirty="0">
              <a:ln w="0"/>
              <a:solidFill>
                <a:schemeClr val="tx1"/>
              </a:solidFill>
              <a:effectLst>
                <a:outerShdw blurRad="38100" dist="19050" dir="2700000" algn="tl" rotWithShape="0">
                  <a:schemeClr val="dk1">
                    <a:alpha val="40000"/>
                  </a:schemeClr>
                </a:outerShdw>
              </a:effectLst>
            </a:endParaRPr>
          </a:p>
          <a:p>
            <a:pPr marL="0" indent="0">
              <a:buNone/>
            </a:pPr>
            <a:endParaRPr lang="en-US" sz="4400" dirty="0">
              <a:ln w="0"/>
              <a:solidFill>
                <a:schemeClr val="tx1"/>
              </a:solidFill>
              <a:effectLst>
                <a:outerShdw blurRad="38100" dist="19050" dir="2700000" algn="tl" rotWithShape="0">
                  <a:schemeClr val="dk1">
                    <a:alpha val="40000"/>
                  </a:schemeClr>
                </a:outerShdw>
              </a:effectLst>
            </a:endParaRPr>
          </a:p>
          <a:p>
            <a:pPr marL="0" indent="0">
              <a:buNone/>
            </a:pPr>
            <a:endParaRPr lang="en-US" sz="4400" dirty="0">
              <a:ln w="0"/>
              <a:solidFill>
                <a:schemeClr val="tx1"/>
              </a:solidFill>
              <a:effectLst>
                <a:outerShdw blurRad="38100" dist="19050" dir="2700000" algn="tl" rotWithShape="0">
                  <a:schemeClr val="dk1">
                    <a:alpha val="40000"/>
                  </a:schemeClr>
                </a:outerShdw>
              </a:effectLst>
            </a:endParaRPr>
          </a:p>
          <a:p>
            <a:pPr marL="0" indent="0">
              <a:buNone/>
            </a:pPr>
            <a:r>
              <a:rPr lang="en-US" sz="4400" dirty="0">
                <a:ln w="0"/>
                <a:solidFill>
                  <a:schemeClr val="tx1"/>
                </a:solidFill>
                <a:effectLst>
                  <a:outerShdw blurRad="38100" dist="19050" dir="2700000" algn="tl" rotWithShape="0">
                    <a:schemeClr val="dk1">
                      <a:alpha val="40000"/>
                    </a:schemeClr>
                  </a:outerShdw>
                </a:effectLst>
              </a:rPr>
              <a:t>So now a days you see TVs saying FHD , FHD+ and UHD , 4k etc. so what's the difference</a:t>
            </a:r>
            <a:endParaRPr lang="en-US" sz="44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lgn="ctr">
              <a:buNone/>
            </a:pPr>
            <a:r>
              <a:rPr lang="en-US" sz="1600" dirty="0"/>
              <a:t>										</a:t>
            </a:r>
          </a:p>
          <a:p>
            <a:pPr marL="0"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5</a:t>
            </a:fld>
            <a:endParaRPr lang="en-ZA" dirty="0"/>
          </a:p>
        </p:txBody>
      </p:sp>
      <p:pic>
        <p:nvPicPr>
          <p:cNvPr id="15" name="Picture 14">
            <a:extLst>
              <a:ext uri="{FF2B5EF4-FFF2-40B4-BE49-F238E27FC236}">
                <a16:creationId xmlns:a16="http://schemas.microsoft.com/office/drawing/2014/main" id="{26536401-939C-4DD6-8AA3-D6F61329338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97642" y="367982"/>
            <a:ext cx="5780598" cy="3742842"/>
          </a:xfrm>
          <a:prstGeom prst="rect">
            <a:avLst/>
          </a:prstGeom>
        </p:spPr>
      </p:pic>
    </p:spTree>
    <p:extLst>
      <p:ext uri="{BB962C8B-B14F-4D97-AF65-F5344CB8AC3E}">
        <p14:creationId xmlns:p14="http://schemas.microsoft.com/office/powerpoint/2010/main" val="216524841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198783"/>
            <a:ext cx="11473200" cy="6479218"/>
          </a:xfrm>
        </p:spPr>
        <p:txBody>
          <a:bodyPr/>
          <a:lstStyle/>
          <a:p>
            <a:pPr marL="0" indent="0">
              <a:buNone/>
            </a:pPr>
            <a:endParaRPr lang="en-US" sz="1600" dirty="0"/>
          </a:p>
          <a:p>
            <a:pPr marL="0" indent="0">
              <a:lnSpc>
                <a:spcPct val="50000"/>
              </a:lnSpc>
              <a:buNone/>
            </a:pPr>
            <a:r>
              <a:rPr lang="en-US" sz="2800" dirty="0"/>
              <a:t>Well it’s the pixels basically more the number of pixels sharper is the image and better is the clarity.</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lgn="ctr">
              <a:buNone/>
            </a:pPr>
            <a:r>
              <a:rPr lang="en-US" sz="1600" dirty="0"/>
              <a:t>								           RGB Image split into its 									      channels</a:t>
            </a:r>
          </a:p>
          <a:p>
            <a:pPr marL="0" indent="0">
              <a:buNone/>
            </a:pPr>
            <a:r>
              <a:rPr lang="en-US" sz="1600" dirty="0"/>
              <a:t>Well see this picture will make you clear the role pixel plays in images</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6</a:t>
            </a:fld>
            <a:endParaRPr lang="en-ZA" dirty="0"/>
          </a:p>
        </p:txBody>
      </p:sp>
      <p:pic>
        <p:nvPicPr>
          <p:cNvPr id="10" name="Picture 9">
            <a:extLst>
              <a:ext uri="{FF2B5EF4-FFF2-40B4-BE49-F238E27FC236}">
                <a16:creationId xmlns:a16="http://schemas.microsoft.com/office/drawing/2014/main" id="{20979DFB-DF61-42A5-95D3-92557CA354BA}"/>
              </a:ext>
            </a:extLst>
          </p:cNvPr>
          <p:cNvPicPr>
            <a:picLocks noChangeAspect="1"/>
          </p:cNvPicPr>
          <p:nvPr/>
        </p:nvPicPr>
        <p:blipFill rotWithShape="1">
          <a:blip r:embed="rId2"/>
          <a:srcRect l="-1" r="58204"/>
          <a:stretch/>
        </p:blipFill>
        <p:spPr>
          <a:xfrm>
            <a:off x="356035" y="1186056"/>
            <a:ext cx="5869836" cy="3417033"/>
          </a:xfrm>
          <a:prstGeom prst="rect">
            <a:avLst/>
          </a:prstGeom>
        </p:spPr>
      </p:pic>
      <p:pic>
        <p:nvPicPr>
          <p:cNvPr id="13" name="Picture 12">
            <a:extLst>
              <a:ext uri="{FF2B5EF4-FFF2-40B4-BE49-F238E27FC236}">
                <a16:creationId xmlns:a16="http://schemas.microsoft.com/office/drawing/2014/main" id="{DB52CEF5-4D08-414D-858A-48E98A91D70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56035" y="5168943"/>
            <a:ext cx="10572967" cy="1393263"/>
          </a:xfrm>
          <a:prstGeom prst="rect">
            <a:avLst/>
          </a:prstGeom>
        </p:spPr>
      </p:pic>
      <p:pic>
        <p:nvPicPr>
          <p:cNvPr id="11" name="Picture 10">
            <a:extLst>
              <a:ext uri="{FF2B5EF4-FFF2-40B4-BE49-F238E27FC236}">
                <a16:creationId xmlns:a16="http://schemas.microsoft.com/office/drawing/2014/main" id="{29F9B3B8-4DAA-4EF7-BD29-795AC3B12133}"/>
              </a:ext>
            </a:extLst>
          </p:cNvPr>
          <p:cNvPicPr>
            <a:picLocks noChangeAspect="1"/>
          </p:cNvPicPr>
          <p:nvPr/>
        </p:nvPicPr>
        <p:blipFill>
          <a:blip r:embed="rId5"/>
          <a:stretch>
            <a:fillRect/>
          </a:stretch>
        </p:blipFill>
        <p:spPr>
          <a:xfrm>
            <a:off x="8212923" y="1450782"/>
            <a:ext cx="2716079" cy="2355438"/>
          </a:xfrm>
          <a:prstGeom prst="rect">
            <a:avLst/>
          </a:prstGeom>
        </p:spPr>
      </p:pic>
    </p:spTree>
    <p:extLst>
      <p:ext uri="{BB962C8B-B14F-4D97-AF65-F5344CB8AC3E}">
        <p14:creationId xmlns:p14="http://schemas.microsoft.com/office/powerpoint/2010/main" val="91417744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4892626-F2A8-4831-AB03-08724407CB65}"/>
              </a:ext>
            </a:extLst>
          </p:cNvPr>
          <p:cNvSpPr>
            <a:spLocks noGrp="1"/>
          </p:cNvSpPr>
          <p:nvPr>
            <p:ph type="title"/>
          </p:nvPr>
        </p:nvSpPr>
        <p:spPr/>
        <p:txBody>
          <a:bodyPr/>
          <a:lstStyle/>
          <a:p>
            <a:r>
              <a:rPr lang="en-US" b="1" dirty="0">
                <a:ln w="22225">
                  <a:solidFill>
                    <a:schemeClr val="accent2"/>
                  </a:solidFill>
                  <a:prstDash val="solid"/>
                </a:ln>
                <a:solidFill>
                  <a:schemeClr val="accent6">
                    <a:lumMod val="60000"/>
                    <a:lumOff val="40000"/>
                  </a:schemeClr>
                </a:solidFill>
                <a:latin typeface="Cambria Math" panose="02040503050406030204" pitchFamily="18" charset="0"/>
                <a:ea typeface="Cambria Math" panose="02040503050406030204" pitchFamily="18" charset="0"/>
              </a:rPr>
              <a:t>Basics of Image</a:t>
            </a:r>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900001"/>
            <a:ext cx="11473200" cy="5778000"/>
          </a:xfrm>
        </p:spPr>
        <p:txBody>
          <a:bodyPr/>
          <a:lstStyle/>
          <a:p>
            <a:r>
              <a:rPr lang="en-US" sz="2000" dirty="0">
                <a:ln w="0"/>
                <a:solidFill>
                  <a:schemeClr val="tx1"/>
                </a:solidFill>
                <a:effectLst>
                  <a:outerShdw blurRad="38100" dist="19050" dir="2700000" algn="tl" rotWithShape="0">
                    <a:schemeClr val="dk1">
                      <a:alpha val="40000"/>
                    </a:schemeClr>
                  </a:outerShdw>
                </a:effectLst>
              </a:rPr>
              <a:t>Types of images </a:t>
            </a:r>
            <a:r>
              <a:rPr lang="en-US" dirty="0"/>
              <a:t>:-</a:t>
            </a:r>
            <a:endParaRPr lang="en-US" sz="1600" dirty="0"/>
          </a:p>
          <a:p>
            <a:pPr lvl="1"/>
            <a:r>
              <a:rPr lang="en-US" sz="1800" dirty="0">
                <a:solidFill>
                  <a:srgbClr val="FF0000"/>
                </a:solidFill>
              </a:rPr>
              <a:t>Grayscale image :- </a:t>
            </a:r>
            <a:r>
              <a:rPr lang="en-US" dirty="0"/>
              <a:t>pixel value varies from 0 to 255, </a:t>
            </a:r>
          </a:p>
          <a:p>
            <a:pPr marL="1074738" lvl="4" indent="0">
              <a:buNone/>
            </a:pPr>
            <a:r>
              <a:rPr lang="en-US" dirty="0"/>
              <a:t>                      </a:t>
            </a:r>
            <a:r>
              <a:rPr lang="en-US" sz="1600" dirty="0"/>
              <a:t>here depth = 8 </a:t>
            </a:r>
          </a:p>
          <a:p>
            <a:pPr marL="1074738" lvl="4" indent="0">
              <a:buNone/>
            </a:pPr>
            <a:r>
              <a:rPr lang="en-US" sz="1600" dirty="0"/>
              <a:t>	      number of channels = 1</a:t>
            </a:r>
          </a:p>
          <a:p>
            <a:pPr marL="1074738" lvl="4" indent="0">
              <a:buNone/>
            </a:pPr>
            <a:endParaRPr lang="en-US" sz="1600" dirty="0"/>
          </a:p>
          <a:p>
            <a:pPr marL="1074738" lvl="4" indent="0">
              <a:buNone/>
            </a:pPr>
            <a:endParaRPr lang="en-US" sz="1600" dirty="0"/>
          </a:p>
          <a:p>
            <a:pPr marL="263525" lvl="1" indent="0">
              <a:buNone/>
            </a:pPr>
            <a:r>
              <a:rPr lang="en-US" sz="1600" dirty="0"/>
              <a:t> </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r>
              <a:rPr lang="en-US" sz="1600" dirty="0"/>
              <a:t>Did you Lenna image is the most famous image for starting image processing …..</a:t>
            </a:r>
          </a:p>
          <a:p>
            <a:pPr marL="1074738" lvl="4" indent="0">
              <a:buNone/>
            </a:pPr>
            <a:endParaRPr lang="en-US" sz="1600" dirty="0"/>
          </a:p>
          <a:p>
            <a:pPr marL="1074738" lvl="4" indent="0">
              <a:buNone/>
            </a:pPr>
            <a:r>
              <a:rPr lang="en-US" sz="1600" dirty="0"/>
              <a:t>Basically there are 2 reasons</a:t>
            </a:r>
          </a:p>
          <a:p>
            <a:pPr marL="1074738" lvl="4" indent="0">
              <a:buNone/>
            </a:pPr>
            <a:r>
              <a:rPr lang="en-US" sz="1600" dirty="0"/>
              <a:t>First, the Lenna image contains a nice mixture of detail, flat regions, shading, and texture that do a good job of testing various image processing algorithms. It is a good test image! </a:t>
            </a:r>
          </a:p>
          <a:p>
            <a:pPr marL="1074738" lvl="4" indent="0">
              <a:buNone/>
            </a:pPr>
            <a:r>
              <a:rPr lang="en-US" sz="1600" dirty="0"/>
              <a:t>Second, the Lena image is a picture of an attractive woman. It is not surprising that the (mostly male) image processing research community gravitated toward an image that they found attractive.</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7</a:t>
            </a:fld>
            <a:endParaRPr lang="en-ZA" dirty="0"/>
          </a:p>
        </p:txBody>
      </p:sp>
      <p:pic>
        <p:nvPicPr>
          <p:cNvPr id="3" name="Picture 2">
            <a:extLst>
              <a:ext uri="{FF2B5EF4-FFF2-40B4-BE49-F238E27FC236}">
                <a16:creationId xmlns:a16="http://schemas.microsoft.com/office/drawing/2014/main" id="{3727B6CD-1534-4196-9CE2-344542F10AE6}"/>
              </a:ext>
            </a:extLst>
          </p:cNvPr>
          <p:cNvPicPr>
            <a:picLocks noChangeAspect="1"/>
          </p:cNvPicPr>
          <p:nvPr/>
        </p:nvPicPr>
        <p:blipFill rotWithShape="1">
          <a:blip r:embed="rId2"/>
          <a:srcRect l="12349" t="5591" r="12205" b="9744"/>
          <a:stretch/>
        </p:blipFill>
        <p:spPr>
          <a:xfrm>
            <a:off x="1510749" y="2299699"/>
            <a:ext cx="2034561" cy="2015722"/>
          </a:xfrm>
          <a:prstGeom prst="rect">
            <a:avLst/>
          </a:prstGeom>
        </p:spPr>
      </p:pic>
      <p:pic>
        <p:nvPicPr>
          <p:cNvPr id="7" name="Picture 6">
            <a:extLst>
              <a:ext uri="{FF2B5EF4-FFF2-40B4-BE49-F238E27FC236}">
                <a16:creationId xmlns:a16="http://schemas.microsoft.com/office/drawing/2014/main" id="{8146CBF5-AD0A-4932-A81B-15C01B0683FE}"/>
              </a:ext>
            </a:extLst>
          </p:cNvPr>
          <p:cNvPicPr>
            <a:picLocks noChangeAspect="1"/>
          </p:cNvPicPr>
          <p:nvPr/>
        </p:nvPicPr>
        <p:blipFill>
          <a:blip r:embed="rId3"/>
          <a:stretch>
            <a:fillRect/>
          </a:stretch>
        </p:blipFill>
        <p:spPr>
          <a:xfrm>
            <a:off x="7137983" y="2299699"/>
            <a:ext cx="2280956" cy="2015722"/>
          </a:xfrm>
          <a:prstGeom prst="rect">
            <a:avLst/>
          </a:prstGeom>
        </p:spPr>
      </p:pic>
      <p:sp>
        <p:nvSpPr>
          <p:cNvPr id="10" name="Arrow: Right 9">
            <a:extLst>
              <a:ext uri="{FF2B5EF4-FFF2-40B4-BE49-F238E27FC236}">
                <a16:creationId xmlns:a16="http://schemas.microsoft.com/office/drawing/2014/main" id="{4B591F3C-D0AB-4262-AF28-A9AB152B8D17}"/>
              </a:ext>
            </a:extLst>
          </p:cNvPr>
          <p:cNvSpPr/>
          <p:nvPr/>
        </p:nvSpPr>
        <p:spPr>
          <a:xfrm>
            <a:off x="3833729" y="2993483"/>
            <a:ext cx="2949934" cy="6281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91BEE25-71B0-42BB-BC20-F71E90FDA2F6}"/>
              </a:ext>
            </a:extLst>
          </p:cNvPr>
          <p:cNvSpPr txBox="1"/>
          <p:nvPr/>
        </p:nvSpPr>
        <p:spPr>
          <a:xfrm>
            <a:off x="4158532" y="2813484"/>
            <a:ext cx="2034561" cy="276999"/>
          </a:xfrm>
          <a:prstGeom prst="rect">
            <a:avLst/>
          </a:prstGeom>
          <a:noFill/>
        </p:spPr>
        <p:txBody>
          <a:bodyPr wrap="square" rtlCol="0">
            <a:spAutoFit/>
          </a:bodyPr>
          <a:lstStyle/>
          <a:p>
            <a:r>
              <a:rPr lang="en-US" sz="1200" dirty="0"/>
              <a:t>Grayscale conversion</a:t>
            </a:r>
          </a:p>
        </p:txBody>
      </p:sp>
      <p:pic>
        <p:nvPicPr>
          <p:cNvPr id="18" name="Picture 17">
            <a:extLst>
              <a:ext uri="{FF2B5EF4-FFF2-40B4-BE49-F238E27FC236}">
                <a16:creationId xmlns:a16="http://schemas.microsoft.com/office/drawing/2014/main" id="{C24B1F70-6425-49A3-AECE-A770EDEC424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8800" y="4371230"/>
            <a:ext cx="844826" cy="844826"/>
          </a:xfrm>
          <a:prstGeom prst="rect">
            <a:avLst/>
          </a:prstGeom>
        </p:spPr>
      </p:pic>
    </p:spTree>
    <p:extLst>
      <p:ext uri="{BB962C8B-B14F-4D97-AF65-F5344CB8AC3E}">
        <p14:creationId xmlns:p14="http://schemas.microsoft.com/office/powerpoint/2010/main" val="273398140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310102"/>
            <a:ext cx="11473200" cy="6367900"/>
          </a:xfrm>
        </p:spPr>
        <p:txBody>
          <a:bodyPr/>
          <a:lstStyle/>
          <a:p>
            <a:pPr lvl="1"/>
            <a:r>
              <a:rPr lang="en-US" sz="1800" dirty="0">
                <a:solidFill>
                  <a:srgbClr val="FF0000"/>
                </a:solidFill>
              </a:rPr>
              <a:t>Binary image :- </a:t>
            </a:r>
            <a:r>
              <a:rPr lang="en-US" dirty="0"/>
              <a:t>intensity values is either 0 or 1 , </a:t>
            </a:r>
          </a:p>
          <a:p>
            <a:pPr marL="263525" lvl="1" indent="0">
              <a:buNone/>
            </a:pPr>
            <a:r>
              <a:rPr lang="en-US" dirty="0"/>
              <a:t>		where 0 corresponds to black and 1 corresponds to white</a:t>
            </a:r>
          </a:p>
          <a:p>
            <a:pPr marL="1074738" lvl="4" indent="0">
              <a:buNone/>
            </a:pPr>
            <a:r>
              <a:rPr lang="en-US" dirty="0"/>
              <a:t>                </a:t>
            </a:r>
            <a:r>
              <a:rPr lang="en-US" sz="1600" dirty="0"/>
              <a:t>here depth = 1 </a:t>
            </a:r>
          </a:p>
          <a:p>
            <a:pPr marL="1074738" lvl="4" indent="0">
              <a:buNone/>
            </a:pPr>
            <a:r>
              <a:rPr lang="en-US" sz="1600" dirty="0"/>
              <a:t>	number of channels = 1</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r>
              <a:rPr lang="en-US" sz="1600" dirty="0"/>
              <a:t>The binary image obtained from the grayscale image also depends how thresholding is done. We will get to know about just after few slides. We find binary images out of either HSV images or grayscale images.</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8</a:t>
            </a:fld>
            <a:endParaRPr lang="en-ZA" dirty="0"/>
          </a:p>
        </p:txBody>
      </p:sp>
      <p:pic>
        <p:nvPicPr>
          <p:cNvPr id="7" name="Picture 6">
            <a:extLst>
              <a:ext uri="{FF2B5EF4-FFF2-40B4-BE49-F238E27FC236}">
                <a16:creationId xmlns:a16="http://schemas.microsoft.com/office/drawing/2014/main" id="{34863C39-A768-4ACF-9A5B-B1AA7617DB5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0835" y="1580708"/>
            <a:ext cx="10250330" cy="3293441"/>
          </a:xfrm>
          <a:prstGeom prst="rect">
            <a:avLst/>
          </a:prstGeom>
        </p:spPr>
      </p:pic>
      <p:sp>
        <p:nvSpPr>
          <p:cNvPr id="13" name="Arrow: Down 12">
            <a:extLst>
              <a:ext uri="{FF2B5EF4-FFF2-40B4-BE49-F238E27FC236}">
                <a16:creationId xmlns:a16="http://schemas.microsoft.com/office/drawing/2014/main" id="{AB6A4EB9-2C6F-4397-8E28-0F2264C38E28}"/>
              </a:ext>
            </a:extLst>
          </p:cNvPr>
          <p:cNvSpPr/>
          <p:nvPr/>
        </p:nvSpPr>
        <p:spPr>
          <a:xfrm>
            <a:off x="3784821" y="4504000"/>
            <a:ext cx="381663" cy="6575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43992D60-F829-464E-BAB5-DB8FA1F4D024}"/>
              </a:ext>
            </a:extLst>
          </p:cNvPr>
          <p:cNvSpPr/>
          <p:nvPr/>
        </p:nvSpPr>
        <p:spPr>
          <a:xfrm>
            <a:off x="8135509" y="4445097"/>
            <a:ext cx="381663" cy="65758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CB46EA0-D9BE-47C8-A137-9B6766C2D6C9}"/>
              </a:ext>
            </a:extLst>
          </p:cNvPr>
          <p:cNvSpPr txBox="1"/>
          <p:nvPr/>
        </p:nvSpPr>
        <p:spPr>
          <a:xfrm>
            <a:off x="1969273" y="5146869"/>
            <a:ext cx="4126727" cy="307777"/>
          </a:xfrm>
          <a:prstGeom prst="rect">
            <a:avLst/>
          </a:prstGeom>
          <a:noFill/>
        </p:spPr>
        <p:txBody>
          <a:bodyPr wrap="square" rtlCol="0">
            <a:spAutoFit/>
          </a:bodyPr>
          <a:lstStyle/>
          <a:p>
            <a:r>
              <a:rPr lang="en-US" sz="1400" dirty="0"/>
              <a:t>Gray scaled version of original image</a:t>
            </a:r>
          </a:p>
        </p:txBody>
      </p:sp>
      <p:sp>
        <p:nvSpPr>
          <p:cNvPr id="17" name="TextBox 16">
            <a:extLst>
              <a:ext uri="{FF2B5EF4-FFF2-40B4-BE49-F238E27FC236}">
                <a16:creationId xmlns:a16="http://schemas.microsoft.com/office/drawing/2014/main" id="{C9215C93-BB06-4C12-A120-DC76368479FF}"/>
              </a:ext>
            </a:extLst>
          </p:cNvPr>
          <p:cNvSpPr txBox="1"/>
          <p:nvPr/>
        </p:nvSpPr>
        <p:spPr>
          <a:xfrm>
            <a:off x="7538492" y="5168667"/>
            <a:ext cx="1498105" cy="307777"/>
          </a:xfrm>
          <a:prstGeom prst="rect">
            <a:avLst/>
          </a:prstGeom>
          <a:noFill/>
        </p:spPr>
        <p:txBody>
          <a:bodyPr wrap="square" rtlCol="0">
            <a:spAutoFit/>
          </a:bodyPr>
          <a:lstStyle/>
          <a:p>
            <a:r>
              <a:rPr lang="en-US" sz="1400" dirty="0"/>
              <a:t>Binary image</a:t>
            </a:r>
          </a:p>
        </p:txBody>
      </p:sp>
    </p:spTree>
    <p:extLst>
      <p:ext uri="{BB962C8B-B14F-4D97-AF65-F5344CB8AC3E}">
        <p14:creationId xmlns:p14="http://schemas.microsoft.com/office/powerpoint/2010/main" val="156513130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6C52097-03FC-4135-940A-0CC8D69E8589}"/>
              </a:ext>
            </a:extLst>
          </p:cNvPr>
          <p:cNvSpPr/>
          <p:nvPr/>
        </p:nvSpPr>
        <p:spPr>
          <a:xfrm>
            <a:off x="0" y="0"/>
            <a:ext cx="12192000" cy="6858000"/>
          </a:xfrm>
          <a:prstGeom prst="rect">
            <a:avLst/>
          </a:prstGeom>
          <a:solidFill>
            <a:schemeClr val="accent5">
              <a:lumMod val="20000"/>
              <a:lumOff val="80000"/>
            </a:schemeClr>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Content Placeholder 3">
            <a:extLst>
              <a:ext uri="{FF2B5EF4-FFF2-40B4-BE49-F238E27FC236}">
                <a16:creationId xmlns:a16="http://schemas.microsoft.com/office/drawing/2014/main" id="{A1A93AAB-1DC3-4D18-A42A-8A2B20D02654}"/>
              </a:ext>
            </a:extLst>
          </p:cNvPr>
          <p:cNvSpPr>
            <a:spLocks noGrp="1"/>
          </p:cNvSpPr>
          <p:nvPr>
            <p:ph idx="1"/>
          </p:nvPr>
        </p:nvSpPr>
        <p:spPr>
          <a:xfrm>
            <a:off x="360000" y="238539"/>
            <a:ext cx="11473200" cy="6439462"/>
          </a:xfrm>
        </p:spPr>
        <p:txBody>
          <a:bodyPr/>
          <a:lstStyle/>
          <a:p>
            <a:pPr marL="1074738" lvl="4" indent="0">
              <a:buNone/>
            </a:pPr>
            <a:endParaRPr lang="en-US" sz="1600" dirty="0"/>
          </a:p>
          <a:p>
            <a:pPr lvl="1"/>
            <a:r>
              <a:rPr lang="en-US" sz="1800" dirty="0">
                <a:solidFill>
                  <a:srgbClr val="FF0000"/>
                </a:solidFill>
              </a:rPr>
              <a:t>RGB image :- </a:t>
            </a:r>
            <a:r>
              <a:rPr lang="en-US" dirty="0"/>
              <a:t>pixel value for each color varies from 0 to 255, </a:t>
            </a:r>
          </a:p>
          <a:p>
            <a:pPr marL="1074738" lvl="4" indent="0">
              <a:buNone/>
            </a:pPr>
            <a:r>
              <a:rPr lang="en-US" sz="1600" dirty="0"/>
              <a:t>           here depth = 8 </a:t>
            </a:r>
          </a:p>
          <a:p>
            <a:pPr marL="1074738" lvl="4" indent="0">
              <a:buNone/>
            </a:pPr>
            <a:r>
              <a:rPr lang="en-US" sz="1600" dirty="0"/>
              <a:t>           number of channels = 3 ( The three channels are red , green and blue )</a:t>
            </a:r>
          </a:p>
          <a:p>
            <a:pPr marL="1074738" lvl="4" indent="0">
              <a:buNone/>
            </a:pPr>
            <a:r>
              <a:rPr lang="en-US" sz="1600" dirty="0"/>
              <a:t>           Which means any colored image has different intensities in these 3 channels</a:t>
            </a:r>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a:p>
            <a:pPr marL="1074738" lvl="4" indent="0">
              <a:buNone/>
            </a:pPr>
            <a:endParaRPr lang="en-US" sz="1600" dirty="0"/>
          </a:p>
        </p:txBody>
      </p:sp>
      <p:sp>
        <p:nvSpPr>
          <p:cNvPr id="5" name="Slide Number Placeholder 4">
            <a:extLst>
              <a:ext uri="{FF2B5EF4-FFF2-40B4-BE49-F238E27FC236}">
                <a16:creationId xmlns:a16="http://schemas.microsoft.com/office/drawing/2014/main" id="{943F7770-FA19-4576-A427-6D5D439B6E32}"/>
              </a:ext>
            </a:extLst>
          </p:cNvPr>
          <p:cNvSpPr>
            <a:spLocks noGrp="1"/>
          </p:cNvSpPr>
          <p:nvPr>
            <p:ph type="sldNum" sz="quarter" idx="14"/>
          </p:nvPr>
        </p:nvSpPr>
        <p:spPr/>
        <p:txBody>
          <a:bodyPr/>
          <a:lstStyle/>
          <a:p>
            <a:fld id="{058DB212-BFA2-403F-85EF-DFD3FF6D973A}" type="slidenum">
              <a:rPr lang="en-ZA" smtClean="0"/>
              <a:pPr/>
              <a:t>9</a:t>
            </a:fld>
            <a:endParaRPr lang="en-ZA" dirty="0"/>
          </a:p>
        </p:txBody>
      </p:sp>
      <p:pic>
        <p:nvPicPr>
          <p:cNvPr id="11" name="Picture 10">
            <a:extLst>
              <a:ext uri="{FF2B5EF4-FFF2-40B4-BE49-F238E27FC236}">
                <a16:creationId xmlns:a16="http://schemas.microsoft.com/office/drawing/2014/main" id="{B6159D74-939F-4911-926D-2B5550C110F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30271" y="313487"/>
            <a:ext cx="2862929" cy="1719329"/>
          </a:xfrm>
          <a:prstGeom prst="rect">
            <a:avLst/>
          </a:prstGeom>
        </p:spPr>
      </p:pic>
      <p:pic>
        <p:nvPicPr>
          <p:cNvPr id="12" name="Picture 11">
            <a:extLst>
              <a:ext uri="{FF2B5EF4-FFF2-40B4-BE49-F238E27FC236}">
                <a16:creationId xmlns:a16="http://schemas.microsoft.com/office/drawing/2014/main" id="{2C825517-2038-46AC-B92A-4C856E6CE3E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536467" y="1836722"/>
            <a:ext cx="5740841" cy="4292334"/>
          </a:xfrm>
          <a:prstGeom prst="rect">
            <a:avLst/>
          </a:prstGeom>
        </p:spPr>
      </p:pic>
    </p:spTree>
    <p:extLst>
      <p:ext uri="{BB962C8B-B14F-4D97-AF65-F5344CB8AC3E}">
        <p14:creationId xmlns:p14="http://schemas.microsoft.com/office/powerpoint/2010/main" val="2812341492"/>
      </p:ext>
    </p:extLst>
  </p:cSld>
  <p:clrMapOvr>
    <a:masterClrMapping/>
  </p:clrMapOvr>
  <p:transition spd="med">
    <p:pull/>
  </p:transition>
</p:sld>
</file>

<file path=ppt/theme/theme1.xml><?xml version="1.0" encoding="utf-8"?>
<a:theme xmlns:a="http://schemas.openxmlformats.org/drawingml/2006/main" name="Office Theme">
  <a:themeElements>
    <a:clrScheme name="Custom 153">
      <a:dk1>
        <a:sysClr val="windowText" lastClr="000000"/>
      </a:dk1>
      <a:lt1>
        <a:sysClr val="window" lastClr="FFFFFF"/>
      </a:lt1>
      <a:dk2>
        <a:srgbClr val="44546A"/>
      </a:dk2>
      <a:lt2>
        <a:srgbClr val="E7E6E6"/>
      </a:lt2>
      <a:accent1>
        <a:srgbClr val="00B0F0"/>
      </a:accent1>
      <a:accent2>
        <a:srgbClr val="0B6CD9"/>
      </a:accent2>
      <a:accent3>
        <a:srgbClr val="0C3DF8"/>
      </a:accent3>
      <a:accent4>
        <a:srgbClr val="F2194A"/>
      </a:accent4>
      <a:accent5>
        <a:srgbClr val="0CF8B6"/>
      </a:accent5>
      <a:accent6>
        <a:srgbClr val="BDB313"/>
      </a:accent6>
      <a:hlink>
        <a:srgbClr val="00B0F0"/>
      </a:hlink>
      <a:folHlink>
        <a:srgbClr val="00B0F0"/>
      </a:folHlink>
    </a:clrScheme>
    <a:fontScheme name="Custom 162">
      <a:majorFont>
        <a:latin typeface="Tw Cen MT"/>
        <a:ea typeface=""/>
        <a:cs typeface=""/>
      </a:majorFont>
      <a:minorFont>
        <a:latin typeface="Lucida Sans Typewri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NBPL_Science Fair_SB - v7" id="{5C21205C-519C-4A9F-B53E-B01BF1365972}" vid="{0D2DFD3F-4D9A-4CAC-9654-5EA9CB3B9F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B7723E8-CA11-4015-BC53-032B2FE2BB62}">
  <ds:schemaRefs>
    <ds:schemaRef ds:uri="http://schemas.microsoft.com/sharepoint/v3/contenttype/forms"/>
  </ds:schemaRefs>
</ds:datastoreItem>
</file>

<file path=customXml/itemProps2.xml><?xml version="1.0" encoding="utf-8"?>
<ds:datastoreItem xmlns:ds="http://schemas.openxmlformats.org/officeDocument/2006/customXml" ds:itemID="{33D4DFDF-91A1-4C00-9887-052702EB05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A11956-AEAD-4A48-933E-56D654569E2F}">
  <ds:schemaRef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6dc4bcd6-49db-4c07-9060-8acfc67cef9f"/>
    <ds:schemaRef ds:uri="http://purl.org/dc/terms/"/>
    <ds:schemaRef ds:uri="http://schemas.microsoft.com/office/infopath/2007/PartnerControls"/>
    <ds:schemaRef ds:uri="fb0879af-3eba-417a-a55a-ffe6dcd6ca7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0</TotalTime>
  <Words>1169</Words>
  <Application>Microsoft Office PowerPoint</Application>
  <PresentationFormat>Widescreen</PresentationFormat>
  <Paragraphs>463</Paragraphs>
  <Slides>27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NSimSun</vt:lpstr>
      <vt:lpstr>Arial</vt:lpstr>
      <vt:lpstr>Calibri</vt:lpstr>
      <vt:lpstr>Cambria Math</vt:lpstr>
      <vt:lpstr>Courier New</vt:lpstr>
      <vt:lpstr>Gabriola</vt:lpstr>
      <vt:lpstr>Impact</vt:lpstr>
      <vt:lpstr>Lucida Sans Typewriter</vt:lpstr>
      <vt:lpstr>Times New Roman</vt:lpstr>
      <vt:lpstr>Tw Cen MT</vt:lpstr>
      <vt:lpstr>Office Theme</vt:lpstr>
      <vt:lpstr>Introduction to OpenCV</vt:lpstr>
      <vt:lpstr>What Is OpenCV ?</vt:lpstr>
      <vt:lpstr>What is an Image</vt:lpstr>
      <vt:lpstr>PowerPoint Presentation</vt:lpstr>
      <vt:lpstr>PowerPoint Presentation</vt:lpstr>
      <vt:lpstr>PowerPoint Presentation</vt:lpstr>
      <vt:lpstr>Basics of Image</vt:lpstr>
      <vt:lpstr>PowerPoint Presentation</vt:lpstr>
      <vt:lpstr>PowerPoint Presentation</vt:lpstr>
      <vt:lpstr>PowerPoint Presentation</vt:lpstr>
      <vt:lpstr>PowerPoint Presentation</vt:lpstr>
      <vt:lpstr>PowerPoint Presentation</vt:lpstr>
      <vt:lpstr>How to install numpy and OpenCV packages using pip</vt:lpstr>
      <vt:lpstr>Some Basic functions</vt:lpstr>
      <vt:lpstr>PowerPoint Presentation</vt:lpstr>
      <vt:lpstr>PowerPoint Presentation</vt:lpstr>
      <vt:lpstr>Lets Get Started</vt:lpstr>
      <vt:lpstr>Using Webcam for live feed</vt:lpstr>
      <vt:lpstr>Basic drawing functions </vt:lpstr>
      <vt:lpstr>What is thresholding ??</vt:lpstr>
      <vt:lpstr>PowerPoint Presentation</vt:lpstr>
      <vt:lpstr>Lets detect a colored object from the camera</vt:lpstr>
      <vt:lpstr>PowerPoint Presentation</vt:lpstr>
      <vt:lpstr>Trackbars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2018-09-08T14:49:02Z</dcterms:created>
  <dcterms:modified xsi:type="dcterms:W3CDTF">2018-09-19T09:35:05Z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